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60" r:id="rId4"/>
    <p:sldId id="268" r:id="rId5"/>
    <p:sldId id="265" r:id="rId6"/>
    <p:sldId id="269" r:id="rId7"/>
    <p:sldId id="270" r:id="rId8"/>
    <p:sldId id="263" r:id="rId9"/>
    <p:sldId id="266" r:id="rId10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6F"/>
    <a:srgbClr val="FE6C46"/>
    <a:srgbClr val="FF6B47"/>
    <a:srgbClr val="FFFF99"/>
    <a:srgbClr val="FDC99A"/>
    <a:srgbClr val="394AB7"/>
    <a:srgbClr val="3C4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1984" autoAdjust="0"/>
  </p:normalViewPr>
  <p:slideViewPr>
    <p:cSldViewPr>
      <p:cViewPr varScale="1">
        <p:scale>
          <a:sx n="70" d="100"/>
          <a:sy n="70" d="100"/>
        </p:scale>
        <p:origin x="84" y="83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70" d="100"/>
          <a:sy n="170" d="100"/>
        </p:scale>
        <p:origin x="23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F95B316-860F-554F-B0E9-6E6E865FD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03FBCF-F09A-E14F-BF67-58C04E99F6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11037-39F2-9A4C-BB04-31CBA743A3D7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8798C9-2084-BC41-9A3F-59A4290087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4D3C28-D3A4-1546-92D6-1EC13C6596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BFA00-BF27-D948-8B2C-E2DA472C5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62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2176F-6D86-A84B-91C3-B9EA882D1321}" type="datetimeFigureOut">
              <a:rPr lang="en-US" smtClean="0"/>
              <a:t>11/29/2019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F0C8A-0E52-3D48-83E1-813154799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59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Public funding for R&amp;D projects (€7 million grants and conditional debt) and private funding for company development (€4.3 million fundraising in 2014 and €8 million fundraising in 2016);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F0C8A-0E52-3D48-83E1-8131547998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33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F0C8A-0E52-3D48-83E1-8131547998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4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FB7611C-55E1-124D-A97F-37DB9BD70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8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1">
            <a:extLst>
              <a:ext uri="{FF2B5EF4-FFF2-40B4-BE49-F238E27FC236}">
                <a16:creationId xmlns:a16="http://schemas.microsoft.com/office/drawing/2014/main" xmlns="" id="{C960983E-683C-8A4E-9B34-81E337167992}"/>
              </a:ext>
            </a:extLst>
          </p:cNvPr>
          <p:cNvSpPr/>
          <p:nvPr userDrawn="1"/>
        </p:nvSpPr>
        <p:spPr>
          <a:xfrm>
            <a:off x="0" y="12"/>
            <a:ext cx="10692003" cy="7559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66FA8AE-F654-404B-8CC2-1E860B556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680700" cy="7556500"/>
          </a:xfrm>
          <a:prstGeom prst="rect">
            <a:avLst/>
          </a:prstGeom>
        </p:spPr>
      </p:pic>
      <p:sp>
        <p:nvSpPr>
          <p:cNvPr id="29" name="Holder 5">
            <a:extLst>
              <a:ext uri="{FF2B5EF4-FFF2-40B4-BE49-F238E27FC236}">
                <a16:creationId xmlns:a16="http://schemas.microsoft.com/office/drawing/2014/main" xmlns="" id="{C53E1D2A-38D7-354C-BA66-5AE02BD79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1354" y="7059046"/>
            <a:ext cx="178434" cy="15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2D88254-D94C-9349-B31D-202B9BB3FE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5" y="7089066"/>
            <a:ext cx="2480949" cy="743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1CB4E9A2-536E-E846-8456-D032F6CF06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7500" y="504826"/>
            <a:ext cx="2286505" cy="5899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Holder 2">
            <a:extLst>
              <a:ext uri="{FF2B5EF4-FFF2-40B4-BE49-F238E27FC236}">
                <a16:creationId xmlns:a16="http://schemas.microsoft.com/office/drawing/2014/main" xmlns="" id="{BA5805A8-F0F0-EC4E-9D01-88A5B9C8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00" y="440771"/>
            <a:ext cx="4318635" cy="570230"/>
          </a:xfrm>
          <a:prstGeom prst="rect">
            <a:avLst/>
          </a:prstGeom>
        </p:spPr>
        <p:txBody>
          <a:bodyPr lIns="0" tIns="0" rIns="0" bIns="0"/>
          <a:lstStyle>
            <a:lvl1pPr>
              <a:defRPr sz="3550" b="1" i="0">
                <a:solidFill>
                  <a:srgbClr val="FF6B47"/>
                </a:solidFill>
                <a:latin typeface="Montserrat-SemiBold"/>
                <a:cs typeface="Montserrat-SemiBold"/>
              </a:defRPr>
            </a:lvl1pPr>
          </a:lstStyle>
          <a:p>
            <a:endParaRPr lang="en-AU" dirty="0"/>
          </a:p>
        </p:txBody>
      </p:sp>
      <p:sp>
        <p:nvSpPr>
          <p:cNvPr id="42" name="Holder 5">
            <a:extLst>
              <a:ext uri="{FF2B5EF4-FFF2-40B4-BE49-F238E27FC236}">
                <a16:creationId xmlns:a16="http://schemas.microsoft.com/office/drawing/2014/main" xmlns="" id="{B0A4463E-AE76-D54E-BF94-4564A37020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1354" y="7059046"/>
            <a:ext cx="178434" cy="15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3E6FD878-0C37-B84B-A54E-B4B88B6457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5" y="7089066"/>
            <a:ext cx="2480949" cy="743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300" y="440771"/>
            <a:ext cx="4318635" cy="570230"/>
          </a:xfrm>
          <a:prstGeom prst="rect">
            <a:avLst/>
          </a:prstGeom>
        </p:spPr>
        <p:txBody>
          <a:bodyPr lIns="0" tIns="0" rIns="0" bIns="0"/>
          <a:lstStyle>
            <a:lvl1pPr>
              <a:defRPr sz="3550" b="1" i="0">
                <a:solidFill>
                  <a:srgbClr val="FF6B47"/>
                </a:solidFill>
                <a:latin typeface="Montserrat-SemiBold"/>
                <a:cs typeface="Montserrat-SemiBold"/>
              </a:defRPr>
            </a:lvl1pPr>
          </a:lstStyle>
          <a:p>
            <a:endParaRPr dirty="0"/>
          </a:p>
        </p:txBody>
      </p:sp>
      <p:sp>
        <p:nvSpPr>
          <p:cNvPr id="42" name="object 21">
            <a:extLst>
              <a:ext uri="{FF2B5EF4-FFF2-40B4-BE49-F238E27FC236}">
                <a16:creationId xmlns:a16="http://schemas.microsoft.com/office/drawing/2014/main" xmlns="" id="{3DB9DFD0-0E98-4343-ABF8-268193E8DDDA}"/>
              </a:ext>
            </a:extLst>
          </p:cNvPr>
          <p:cNvSpPr/>
          <p:nvPr userDrawn="1"/>
        </p:nvSpPr>
        <p:spPr>
          <a:xfrm>
            <a:off x="6912000" y="12"/>
            <a:ext cx="3780154" cy="6768465"/>
          </a:xfrm>
          <a:custGeom>
            <a:avLst/>
            <a:gdLst/>
            <a:ahLst/>
            <a:cxnLst/>
            <a:rect l="l" t="t" r="r" b="b"/>
            <a:pathLst>
              <a:path w="3780154" h="6768465">
                <a:moveTo>
                  <a:pt x="0" y="6767995"/>
                </a:moveTo>
                <a:lnTo>
                  <a:pt x="3780002" y="6767995"/>
                </a:lnTo>
                <a:lnTo>
                  <a:pt x="3780002" y="0"/>
                </a:lnTo>
                <a:lnTo>
                  <a:pt x="0" y="0"/>
                </a:lnTo>
                <a:lnTo>
                  <a:pt x="0" y="6767995"/>
                </a:lnTo>
                <a:close/>
              </a:path>
            </a:pathLst>
          </a:custGeom>
          <a:solidFill>
            <a:srgbClr val="FF6B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Holder 5">
            <a:extLst>
              <a:ext uri="{FF2B5EF4-FFF2-40B4-BE49-F238E27FC236}">
                <a16:creationId xmlns:a16="http://schemas.microsoft.com/office/drawing/2014/main" xmlns="" id="{8FB97D46-48C7-DD4C-B1C3-5EB7F8F9B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1354" y="7059046"/>
            <a:ext cx="178434" cy="15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9615A75F-EAE2-C14A-ACBE-531254219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5" y="7089066"/>
            <a:ext cx="2480949" cy="743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5219E2-CDEC-B24E-9C03-925E9939B3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680700" cy="7556500"/>
          </a:xfrm>
          <a:prstGeom prst="rect">
            <a:avLst/>
          </a:prstGeom>
        </p:spPr>
      </p:pic>
      <p:sp>
        <p:nvSpPr>
          <p:cNvPr id="8" name="Holder 5">
            <a:extLst>
              <a:ext uri="{FF2B5EF4-FFF2-40B4-BE49-F238E27FC236}">
                <a16:creationId xmlns:a16="http://schemas.microsoft.com/office/drawing/2014/main" xmlns="" id="{292614D1-F8E4-3E45-B2BA-F654DB0CE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1354" y="7059046"/>
            <a:ext cx="178434" cy="15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A46BBDA-46D2-E14A-9C23-A24150FC75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5" y="7089066"/>
            <a:ext cx="2480949" cy="743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02EAE1-B9E9-E944-93C3-BC3BA4B4D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680700" cy="7556500"/>
          </a:xfrm>
          <a:prstGeom prst="rect">
            <a:avLst/>
          </a:prstGeom>
        </p:spPr>
      </p:pic>
      <p:sp>
        <p:nvSpPr>
          <p:cNvPr id="4" name="Holder 5">
            <a:extLst>
              <a:ext uri="{FF2B5EF4-FFF2-40B4-BE49-F238E27FC236}">
                <a16:creationId xmlns:a16="http://schemas.microsoft.com/office/drawing/2014/main" xmlns="" id="{3F1F9D64-3934-3A4E-87A4-670455CB8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1354" y="7059046"/>
            <a:ext cx="178434" cy="153670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903CDA-F6BF-9841-8A8A-2B846EF2E2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5" y="7089066"/>
            <a:ext cx="2480949" cy="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2" r:id="rId2"/>
    <p:sldLayoutId id="2147483661" r:id="rId3"/>
    <p:sldLayoutId id="2147483665" r:id="rId4"/>
    <p:sldLayoutId id="2147483663" r:id="rId5"/>
    <p:sldLayoutId id="2147483664" r:id="rId6"/>
    <p:sldLayoutId id="2147483666" r:id="rId7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55300" y="6558605"/>
            <a:ext cx="18434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spc="5" dirty="0">
                <a:solidFill>
                  <a:srgbClr val="FFFFFF"/>
                </a:solidFill>
                <a:latin typeface="Arial"/>
                <a:cs typeface="Arial"/>
              </a:rPr>
              <a:t>05 December 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900" y="3310178"/>
            <a:ext cx="9387200" cy="2019912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1290"/>
              </a:spcBef>
              <a:tabLst>
                <a:tab pos="4556125" algn="l"/>
              </a:tabLst>
            </a:pPr>
            <a:r>
              <a:rPr lang="en-US" sz="4800" b="1" spc="300" dirty="0">
                <a:solidFill>
                  <a:srgbClr val="FFFFFF"/>
                </a:solidFill>
                <a:latin typeface="Montserrat-SemiBold"/>
                <a:cs typeface="Montserrat-SemiBold"/>
              </a:rPr>
              <a:t>OCEAN ENERGY MARKET DEVELOPMENT SUMMIT</a:t>
            </a:r>
            <a:endParaRPr sz="4800" spc="300" dirty="0">
              <a:latin typeface="Montserrat-SemiBold"/>
              <a:cs typeface="Montserrat-SemiBold"/>
            </a:endParaRPr>
          </a:p>
          <a:p>
            <a:pPr marL="12700">
              <a:lnSpc>
                <a:spcPct val="100000"/>
              </a:lnSpc>
              <a:spcBef>
                <a:spcPts val="1985"/>
              </a:spcBef>
            </a:pP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TECHNOLOGY DEVELOPERS SHOWCASE</a:t>
            </a:r>
            <a:endParaRPr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F6BB46-5ED7-6F4B-9409-03FAEC5C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27" y="1400688"/>
            <a:ext cx="3101746" cy="8002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E3B3C55E-6950-674A-8924-601C69A1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27" y="1400688"/>
            <a:ext cx="3101746" cy="8002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BC6E49C-2E81-42B4-A985-64C4F2157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3476625"/>
            <a:ext cx="6006920" cy="21304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xmlns="" id="{B4DE4294-4325-324C-8860-77454652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00" y="440771"/>
            <a:ext cx="4318635" cy="112447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WHO ARE WE?</a:t>
            </a:r>
          </a:p>
        </p:txBody>
      </p:sp>
      <p:sp>
        <p:nvSpPr>
          <p:cNvPr id="32" name="Holder 4">
            <a:extLst>
              <a:ext uri="{FF2B5EF4-FFF2-40B4-BE49-F238E27FC236}">
                <a16:creationId xmlns:a16="http://schemas.microsoft.com/office/drawing/2014/main" xmlns="" id="{74C6718A-F1F9-C045-B3BC-06ABD6916FF3}"/>
              </a:ext>
            </a:extLst>
          </p:cNvPr>
          <p:cNvSpPr txBox="1">
            <a:spLocks/>
          </p:cNvSpPr>
          <p:nvPr/>
        </p:nvSpPr>
        <p:spPr>
          <a:xfrm>
            <a:off x="4508501" y="7059046"/>
            <a:ext cx="1447800" cy="22757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sz="1000" b="1" spc="20" dirty="0"/>
              <a:t>SABELLA</a:t>
            </a:r>
            <a:endParaRPr lang="en-AU" sz="1000" b="1" spc="25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xmlns="" id="{B2F31F8F-A7F6-A046-884D-62F5C7DF2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3</a:t>
            </a:fld>
            <a:endParaRPr lang="en-AU" dirty="0"/>
          </a:p>
        </p:txBody>
      </p:sp>
      <p:pic>
        <p:nvPicPr>
          <p:cNvPr id="9" name="Image 8" descr="Une image contenant eau, ciel, extérieur, bateau&#10;&#10;Description générée automatiquement">
            <a:extLst>
              <a:ext uri="{FF2B5EF4-FFF2-40B4-BE49-F238E27FC236}">
                <a16:creationId xmlns:a16="http://schemas.microsoft.com/office/drawing/2014/main" xmlns="" id="{55E52562-DD2A-42A8-95DF-CACA0856B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0" t="-235" r="33029" b="235"/>
          <a:stretch/>
        </p:blipFill>
        <p:spPr>
          <a:xfrm>
            <a:off x="6870701" y="-36651"/>
            <a:ext cx="3822700" cy="683506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46EBF10-ECE8-415D-925D-A1CE9EE45113}"/>
              </a:ext>
            </a:extLst>
          </p:cNvPr>
          <p:cNvGrpSpPr/>
          <p:nvPr/>
        </p:nvGrpSpPr>
        <p:grpSpPr>
          <a:xfrm>
            <a:off x="467232" y="2603581"/>
            <a:ext cx="2723085" cy="1235276"/>
            <a:chOff x="-187802" y="1247310"/>
            <a:chExt cx="2723085" cy="12352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F036E317-75D5-42B3-B95C-A194DA710BFC}"/>
                </a:ext>
              </a:extLst>
            </p:cNvPr>
            <p:cNvSpPr/>
            <p:nvPr/>
          </p:nvSpPr>
          <p:spPr>
            <a:xfrm>
              <a:off x="-187802" y="1282257"/>
              <a:ext cx="153669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team</a:t>
              </a:r>
            </a:p>
            <a:p>
              <a:pPr lvl="0" algn="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based in Quimper France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B1F0FB9-FD82-4142-9709-0461AC451DD5}"/>
                </a:ext>
              </a:extLst>
            </p:cNvPr>
            <p:cNvSpPr/>
            <p:nvPr/>
          </p:nvSpPr>
          <p:spPr>
            <a:xfrm>
              <a:off x="1295841" y="1247310"/>
              <a:ext cx="123944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25</a:t>
              </a:r>
              <a:r>
                <a:rPr lang="en-US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/>
              <a:r>
                <a:rPr lang="en-US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engineers</a:t>
              </a:r>
              <a:r>
                <a:rPr lang="en-US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5701862-1911-44D0-B7D8-4A1393320349}"/>
              </a:ext>
            </a:extLst>
          </p:cNvPr>
          <p:cNvGrpSpPr/>
          <p:nvPr/>
        </p:nvGrpSpPr>
        <p:grpSpPr>
          <a:xfrm>
            <a:off x="2930751" y="4102162"/>
            <a:ext cx="3237808" cy="1230492"/>
            <a:chOff x="165096" y="3665367"/>
            <a:chExt cx="3443504" cy="123049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1B4BF93-1CBA-4266-AC71-2A6807CF75FB}"/>
                </a:ext>
              </a:extLst>
            </p:cNvPr>
            <p:cNvSpPr/>
            <p:nvPr/>
          </p:nvSpPr>
          <p:spPr>
            <a:xfrm>
              <a:off x="215900" y="3665367"/>
              <a:ext cx="3048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Business model: </a:t>
              </a:r>
              <a:r>
                <a:rPr lang="en-US" sz="40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EPCI</a:t>
              </a:r>
              <a:r>
                <a:rPr lang="en-US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6053B68-FA11-4509-A761-D6FEAF16E5A6}"/>
                </a:ext>
              </a:extLst>
            </p:cNvPr>
            <p:cNvSpPr/>
            <p:nvPr/>
          </p:nvSpPr>
          <p:spPr>
            <a:xfrm>
              <a:off x="165096" y="4249528"/>
              <a:ext cx="34435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(engineering, procurement, construction and installation)</a:t>
              </a:r>
              <a:endParaRPr lang="en-US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65B9698-C709-42EA-A244-D4AC02195BE5}"/>
              </a:ext>
            </a:extLst>
          </p:cNvPr>
          <p:cNvGrpSpPr/>
          <p:nvPr/>
        </p:nvGrpSpPr>
        <p:grpSpPr>
          <a:xfrm>
            <a:off x="3799891" y="2690720"/>
            <a:ext cx="1666525" cy="1028014"/>
            <a:chOff x="-330200" y="1563391"/>
            <a:chExt cx="1666525" cy="102801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B2122EB-1DAB-440D-B7C1-D1DCC189F34F}"/>
                </a:ext>
              </a:extLst>
            </p:cNvPr>
            <p:cNvSpPr/>
            <p:nvPr/>
          </p:nvSpPr>
          <p:spPr>
            <a:xfrm>
              <a:off x="-330200" y="1563391"/>
              <a:ext cx="153669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Founded in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726BAA3-D9A1-411F-BEF0-C940E15E3129}"/>
                </a:ext>
              </a:extLst>
            </p:cNvPr>
            <p:cNvSpPr/>
            <p:nvPr/>
          </p:nvSpPr>
          <p:spPr>
            <a:xfrm>
              <a:off x="-238145" y="1760408"/>
              <a:ext cx="1574470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2008</a:t>
              </a:r>
              <a:r>
                <a:rPr lang="en-US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843834FC-94C8-472A-9685-0897644177FC}"/>
              </a:ext>
            </a:extLst>
          </p:cNvPr>
          <p:cNvGrpSpPr/>
          <p:nvPr/>
        </p:nvGrpSpPr>
        <p:grpSpPr>
          <a:xfrm>
            <a:off x="851016" y="4272175"/>
            <a:ext cx="1666525" cy="1130953"/>
            <a:chOff x="-330200" y="1563391"/>
            <a:chExt cx="1666525" cy="113095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1FCDE21B-AEB9-4FD7-B565-236B8F7CB7F1}"/>
                </a:ext>
              </a:extLst>
            </p:cNvPr>
            <p:cNvSpPr/>
            <p:nvPr/>
          </p:nvSpPr>
          <p:spPr>
            <a:xfrm>
              <a:off x="-330200" y="1563391"/>
              <a:ext cx="1666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Turnover 2018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749B031B-8C2F-4E23-8D80-DE6F9019EB44}"/>
                </a:ext>
              </a:extLst>
            </p:cNvPr>
            <p:cNvSpPr/>
            <p:nvPr/>
          </p:nvSpPr>
          <p:spPr>
            <a:xfrm>
              <a:off x="-228869" y="1863347"/>
              <a:ext cx="14638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€1M</a:t>
              </a:r>
              <a:r>
                <a:rPr lang="en-US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210879-3BA9-4E4A-BFED-09C8A4E5C94F}"/>
              </a:ext>
            </a:extLst>
          </p:cNvPr>
          <p:cNvSpPr/>
          <p:nvPr/>
        </p:nvSpPr>
        <p:spPr>
          <a:xfrm>
            <a:off x="430928" y="1055691"/>
            <a:ext cx="60587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SzPct val="100000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company dedicated to the 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development and deployment of</a:t>
            </a:r>
            <a:r>
              <a:rPr lang="en-US" sz="2800" dirty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b="1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tidal energy converters 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9D348FD9-6C7C-4497-9EB1-B9BE780BB7E5}"/>
              </a:ext>
            </a:extLst>
          </p:cNvPr>
          <p:cNvCxnSpPr/>
          <p:nvPr/>
        </p:nvCxnSpPr>
        <p:spPr>
          <a:xfrm>
            <a:off x="3434079" y="2603581"/>
            <a:ext cx="0" cy="1235276"/>
          </a:xfrm>
          <a:prstGeom prst="line">
            <a:avLst/>
          </a:prstGeom>
          <a:ln w="38100">
            <a:solidFill>
              <a:srgbClr val="001A6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21D0FF31-5AC7-4BAD-B73C-26F8CBBE6FA4}"/>
              </a:ext>
            </a:extLst>
          </p:cNvPr>
          <p:cNvCxnSpPr/>
          <p:nvPr/>
        </p:nvCxnSpPr>
        <p:spPr>
          <a:xfrm>
            <a:off x="2711265" y="4264647"/>
            <a:ext cx="0" cy="1235276"/>
          </a:xfrm>
          <a:prstGeom prst="line">
            <a:avLst/>
          </a:prstGeom>
          <a:ln w="38100">
            <a:solidFill>
              <a:srgbClr val="001A6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198AD75A-A99A-41C2-BFBC-FAC0E26D4FB4}"/>
              </a:ext>
            </a:extLst>
          </p:cNvPr>
          <p:cNvGrpSpPr/>
          <p:nvPr/>
        </p:nvGrpSpPr>
        <p:grpSpPr>
          <a:xfrm>
            <a:off x="-914488" y="5527407"/>
            <a:ext cx="6736806" cy="1271003"/>
            <a:chOff x="-759344" y="5391735"/>
            <a:chExt cx="6736806" cy="127100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BD90AC3F-1821-4AB8-8C0F-475AE1AD772C}"/>
                </a:ext>
              </a:extLst>
            </p:cNvPr>
            <p:cNvGrpSpPr/>
            <p:nvPr/>
          </p:nvGrpSpPr>
          <p:grpSpPr>
            <a:xfrm>
              <a:off x="-759344" y="5391735"/>
              <a:ext cx="6736806" cy="1116487"/>
              <a:chOff x="20721" y="5434610"/>
              <a:chExt cx="6736806" cy="111648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5257DC08-8486-473D-977E-C7020FDAF95F}"/>
                  </a:ext>
                </a:extLst>
              </p:cNvPr>
              <p:cNvSpPr/>
              <p:nvPr/>
            </p:nvSpPr>
            <p:spPr>
              <a:xfrm>
                <a:off x="20721" y="5707212"/>
                <a:ext cx="6736806" cy="84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tried-and-tested turbines</a:t>
                </a:r>
                <a:r>
                  <a:rPr lang="en-US" dirty="0">
                    <a:solidFill>
                      <a:schemeClr val="accent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 </a:t>
                </a:r>
              </a:p>
              <a:p>
                <a:pPr algn="ctr">
                  <a:lnSpc>
                    <a:spcPct val="200000"/>
                  </a:lnSpc>
                </a:pPr>
                <a:r>
                  <a:rPr lang="en-US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offshore operations</a:t>
                </a:r>
                <a:endParaRPr lang="fr-FR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9934A68D-24D0-403D-9A21-CBA0EB6ED2B0}"/>
                  </a:ext>
                </a:extLst>
              </p:cNvPr>
              <p:cNvSpPr/>
              <p:nvPr/>
            </p:nvSpPr>
            <p:spPr>
              <a:xfrm>
                <a:off x="1638434" y="5434610"/>
                <a:ext cx="48923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400" dirty="0">
                    <a:solidFill>
                      <a:srgbClr val="001A6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</a:t>
                </a:r>
                <a:endParaRPr lang="fr-FR" dirty="0">
                  <a:solidFill>
                    <a:srgbClr val="001A6F"/>
                  </a:solidFill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BCDDADA-101D-463E-A7CA-EE210E389796}"/>
                </a:ext>
              </a:extLst>
            </p:cNvPr>
            <p:cNvSpPr/>
            <p:nvPr/>
          </p:nvSpPr>
          <p:spPr>
            <a:xfrm>
              <a:off x="1109336" y="5893297"/>
              <a:ext cx="48923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</a:t>
              </a:r>
              <a:endParaRPr lang="fr-FR" dirty="0">
                <a:solidFill>
                  <a:srgbClr val="001A6F"/>
                </a:solidFill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1201D02C-E309-4166-AB36-1D9CECC31688}"/>
              </a:ext>
            </a:extLst>
          </p:cNvPr>
          <p:cNvGrpSpPr/>
          <p:nvPr/>
        </p:nvGrpSpPr>
        <p:grpSpPr>
          <a:xfrm>
            <a:off x="4046786" y="5557525"/>
            <a:ext cx="1666525" cy="1086369"/>
            <a:chOff x="-701184" y="952912"/>
            <a:chExt cx="1666525" cy="108636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6D0981A-DCAB-4E30-BDF5-536BADD3961E}"/>
                </a:ext>
              </a:extLst>
            </p:cNvPr>
            <p:cNvSpPr/>
            <p:nvPr/>
          </p:nvSpPr>
          <p:spPr>
            <a:xfrm>
              <a:off x="-701184" y="1669949"/>
              <a:ext cx="1666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00000"/>
                </a:lnSpc>
                <a:buSzPct val="100000"/>
              </a:pPr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Patents 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7EEC9A12-0755-43E9-8603-AE24285C4DEF}"/>
                </a:ext>
              </a:extLst>
            </p:cNvPr>
            <p:cNvSpPr/>
            <p:nvPr/>
          </p:nvSpPr>
          <p:spPr>
            <a:xfrm>
              <a:off x="43949" y="952912"/>
              <a:ext cx="8483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>
                  <a:solidFill>
                    <a:srgbClr val="001A6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</a:t>
              </a:r>
              <a:endParaRPr lang="en-US" dirty="0">
                <a:solidFill>
                  <a:srgbClr val="001A6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xmlns="" id="{B4DE4294-4325-324C-8860-77454652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00" y="440771"/>
            <a:ext cx="4318635" cy="112447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WHERE ARE WE?</a:t>
            </a:r>
          </a:p>
        </p:txBody>
      </p:sp>
      <p:sp>
        <p:nvSpPr>
          <p:cNvPr id="32" name="Holder 4">
            <a:extLst>
              <a:ext uri="{FF2B5EF4-FFF2-40B4-BE49-F238E27FC236}">
                <a16:creationId xmlns:a16="http://schemas.microsoft.com/office/drawing/2014/main" xmlns="" id="{74C6718A-F1F9-C045-B3BC-06ABD6916FF3}"/>
              </a:ext>
            </a:extLst>
          </p:cNvPr>
          <p:cNvSpPr txBox="1">
            <a:spLocks/>
          </p:cNvSpPr>
          <p:nvPr/>
        </p:nvSpPr>
        <p:spPr>
          <a:xfrm>
            <a:off x="4508501" y="7059046"/>
            <a:ext cx="1447800" cy="227579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sz="1000" b="1" spc="20" dirty="0"/>
              <a:t>SABELLA</a:t>
            </a:r>
            <a:endParaRPr lang="en-AU" sz="1000" b="1" spc="25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xmlns="" id="{B2F31F8F-A7F6-A046-884D-62F5C7DF2E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4</a:t>
            </a:fld>
            <a:endParaRPr lang="en-AU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0210879-3BA9-4E4A-BFED-09C8A4E5C94F}"/>
              </a:ext>
            </a:extLst>
          </p:cNvPr>
          <p:cNvSpPr/>
          <p:nvPr/>
        </p:nvSpPr>
        <p:spPr>
          <a:xfrm>
            <a:off x="317367" y="1019171"/>
            <a:ext cx="59063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SzPct val="100000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Targeting </a:t>
            </a:r>
            <a:r>
              <a:rPr lang="en-US" sz="2800" b="1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remote and </a:t>
            </a:r>
            <a:r>
              <a:rPr lang="en-US" sz="2800" b="1" dirty="0" err="1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offgrid</a:t>
            </a:r>
            <a:r>
              <a:rPr lang="en-US" sz="2800" b="1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areas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provide a cleaner and more sustainable energy production.</a:t>
            </a:r>
            <a:endParaRPr lang="en-US" sz="2800" dirty="0">
              <a:solidFill>
                <a:srgbClr val="FE6C4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FB125526-25A5-4293-8AD9-779C9F03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8" r="30051"/>
          <a:stretch/>
        </p:blipFill>
        <p:spPr>
          <a:xfrm>
            <a:off x="6489693" y="0"/>
            <a:ext cx="4203707" cy="682942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CDF8AAF0-6B12-4F00-8596-2BF1C9849344}"/>
              </a:ext>
            </a:extLst>
          </p:cNvPr>
          <p:cNvGrpSpPr/>
          <p:nvPr/>
        </p:nvGrpSpPr>
        <p:grpSpPr>
          <a:xfrm>
            <a:off x="-825500" y="3181806"/>
            <a:ext cx="7911533" cy="3559184"/>
            <a:chOff x="-789292" y="2781865"/>
            <a:chExt cx="7911533" cy="3559184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1EBA8305-C281-4A39-B007-970F05D55921}"/>
                </a:ext>
              </a:extLst>
            </p:cNvPr>
            <p:cNvGrpSpPr/>
            <p:nvPr/>
          </p:nvGrpSpPr>
          <p:grpSpPr>
            <a:xfrm>
              <a:off x="-789292" y="2781865"/>
              <a:ext cx="7911533" cy="3559184"/>
              <a:chOff x="-789292" y="2781865"/>
              <a:chExt cx="7911533" cy="3559184"/>
            </a:xfrm>
          </p:grpSpPr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xmlns="" id="{85085E06-7A4C-4244-8767-2B6A44F85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929" y="2781865"/>
                <a:ext cx="5472245" cy="3559184"/>
              </a:xfrm>
              <a:prstGeom prst="rect">
                <a:avLst/>
              </a:prstGeom>
            </p:spPr>
          </p:pic>
          <p:sp>
            <p:nvSpPr>
              <p:cNvPr id="44" name="Title 30">
                <a:extLst>
                  <a:ext uri="{FF2B5EF4-FFF2-40B4-BE49-F238E27FC236}">
                    <a16:creationId xmlns:a16="http://schemas.microsoft.com/office/drawing/2014/main" xmlns="" id="{2D3A1823-2BB5-4D6E-A60E-DDDEA20A2D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03606" y="5535065"/>
                <a:ext cx="4318635" cy="60117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>
                  <a:defRPr sz="3550" b="1" i="0">
                    <a:solidFill>
                      <a:srgbClr val="FF6B47"/>
                    </a:solidFill>
                    <a:latin typeface="Montserrat-SemiBold"/>
                    <a:ea typeface="+mj-ea"/>
                    <a:cs typeface="Montserrat-SemiBold"/>
                  </a:defRPr>
                </a:lvl1pPr>
              </a:lstStyle>
              <a:p>
                <a:pPr algn="ctr">
                  <a:lnSpc>
                    <a:spcPts val="4000"/>
                  </a:lnSpc>
                </a:pPr>
                <a:r>
                  <a:rPr lang="en-US" kern="0" dirty="0"/>
                  <a:t>AUSTRALIA</a:t>
                </a:r>
              </a:p>
            </p:txBody>
          </p:sp>
          <p:sp>
            <p:nvSpPr>
              <p:cNvPr id="46" name="Title 30">
                <a:extLst>
                  <a:ext uri="{FF2B5EF4-FFF2-40B4-BE49-F238E27FC236}">
                    <a16:creationId xmlns:a16="http://schemas.microsoft.com/office/drawing/2014/main" xmlns="" id="{82926CE0-3B9E-4DE7-8653-3DFD27D3A2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89292" y="4308052"/>
                <a:ext cx="4318635" cy="60117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>
                  <a:defRPr sz="3550" b="1" i="0">
                    <a:solidFill>
                      <a:srgbClr val="FF6B47"/>
                    </a:solidFill>
                    <a:latin typeface="Montserrat-SemiBold"/>
                    <a:ea typeface="+mj-ea"/>
                    <a:cs typeface="Montserrat-SemiBold"/>
                  </a:defRPr>
                </a:lvl1pPr>
              </a:lstStyle>
              <a:p>
                <a:pPr algn="ctr">
                  <a:lnSpc>
                    <a:spcPts val="4000"/>
                  </a:lnSpc>
                </a:pPr>
                <a:r>
                  <a:rPr lang="en-US" kern="0" dirty="0"/>
                  <a:t>CANADA</a:t>
                </a:r>
              </a:p>
            </p:txBody>
          </p:sp>
          <p:sp>
            <p:nvSpPr>
              <p:cNvPr id="47" name="Title 30">
                <a:extLst>
                  <a:ext uri="{FF2B5EF4-FFF2-40B4-BE49-F238E27FC236}">
                    <a16:creationId xmlns:a16="http://schemas.microsoft.com/office/drawing/2014/main" xmlns="" id="{F3318230-94A9-4431-BB97-50538BD9C0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0214" y="4029916"/>
                <a:ext cx="4318635" cy="601179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>
                  <a:defRPr sz="3550" b="1" i="0">
                    <a:solidFill>
                      <a:srgbClr val="FF6B47"/>
                    </a:solidFill>
                    <a:latin typeface="Montserrat-SemiBold"/>
                    <a:ea typeface="+mj-ea"/>
                    <a:cs typeface="Montserrat-SemiBold"/>
                  </a:defRPr>
                </a:lvl1pPr>
              </a:lstStyle>
              <a:p>
                <a:pPr algn="ctr">
                  <a:lnSpc>
                    <a:spcPts val="4000"/>
                  </a:lnSpc>
                </a:pPr>
                <a:r>
                  <a:rPr lang="en-US" kern="0" dirty="0"/>
                  <a:t>FRANCE</a:t>
                </a:r>
              </a:p>
            </p:txBody>
          </p:sp>
        </p:grpSp>
        <p:sp>
          <p:nvSpPr>
            <p:cNvPr id="48" name="Title 30">
              <a:extLst>
                <a:ext uri="{FF2B5EF4-FFF2-40B4-BE49-F238E27FC236}">
                  <a16:creationId xmlns:a16="http://schemas.microsoft.com/office/drawing/2014/main" xmlns="" id="{40D86BF5-9535-4DFE-AA1E-D004718D65F7}"/>
                </a:ext>
              </a:extLst>
            </p:cNvPr>
            <p:cNvSpPr txBox="1">
              <a:spLocks/>
            </p:cNvSpPr>
            <p:nvPr/>
          </p:nvSpPr>
          <p:spPr>
            <a:xfrm>
              <a:off x="2803605" y="4967640"/>
              <a:ext cx="4318635" cy="601179"/>
            </a:xfrm>
            <a:prstGeom prst="rect">
              <a:avLst/>
            </a:prstGeom>
          </p:spPr>
          <p:txBody>
            <a:bodyPr lIns="0" tIns="0" rIns="0" bIns="0"/>
            <a:lstStyle>
              <a:lvl1pPr>
                <a:defRPr sz="3550" b="1" i="0">
                  <a:solidFill>
                    <a:srgbClr val="FF6B47"/>
                  </a:solidFill>
                  <a:latin typeface="Montserrat-SemiBold"/>
                  <a:ea typeface="+mj-ea"/>
                  <a:cs typeface="Montserrat-SemiBold"/>
                </a:defRPr>
              </a:lvl1pPr>
            </a:lstStyle>
            <a:p>
              <a:pPr algn="ctr">
                <a:lnSpc>
                  <a:spcPts val="4000"/>
                </a:lnSpc>
              </a:pPr>
              <a:r>
                <a:rPr lang="en-US" kern="0" dirty="0"/>
                <a:t>ASEAN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984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xmlns="" id="{32A389F2-B790-F841-B593-9CF1BFC91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5</a:t>
            </a:fld>
            <a:endParaRPr lang="en-AU" dirty="0"/>
          </a:p>
        </p:txBody>
      </p:sp>
      <p:sp>
        <p:nvSpPr>
          <p:cNvPr id="31" name="Holder 4">
            <a:extLst>
              <a:ext uri="{FF2B5EF4-FFF2-40B4-BE49-F238E27FC236}">
                <a16:creationId xmlns:a16="http://schemas.microsoft.com/office/drawing/2014/main" xmlns="" id="{5FE9FC42-7219-A64F-BD15-1B21E025A57C}"/>
              </a:ext>
            </a:extLst>
          </p:cNvPr>
          <p:cNvSpPr txBox="1">
            <a:spLocks/>
          </p:cNvSpPr>
          <p:nvPr/>
        </p:nvSpPr>
        <p:spPr>
          <a:xfrm>
            <a:off x="4559935" y="7059046"/>
            <a:ext cx="1701165" cy="18467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b="1" spc="20" dirty="0"/>
              <a:t>T</a:t>
            </a:r>
            <a:r>
              <a:rPr lang="en-AU" b="1" spc="20" dirty="0"/>
              <a:t>ECHNOLOGY</a:t>
            </a:r>
            <a:endParaRPr lang="en-AU" b="1" spc="25" dirty="0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xmlns="" id="{8EB097B0-C95B-4196-B676-E908CB01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19130"/>
            <a:ext cx="4318635" cy="112447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OCEAN ENERGY TECHNOLOGY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3277259-CEA2-4FAE-B025-6796773C10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5" r="11843"/>
          <a:stretch/>
        </p:blipFill>
        <p:spPr>
          <a:xfrm>
            <a:off x="4951013" y="1114425"/>
            <a:ext cx="5187622" cy="515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0CF34AB-10BB-4509-8015-883662CBAA2D}"/>
              </a:ext>
            </a:extLst>
          </p:cNvPr>
          <p:cNvSpPr/>
          <p:nvPr/>
        </p:nvSpPr>
        <p:spPr>
          <a:xfrm>
            <a:off x="299558" y="1724596"/>
            <a:ext cx="43186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Horizontal axis turbine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Direct drive PMSG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Neither yaw nor pitch drives on the turbine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Seabed mounted: no visual impact, limited use conflict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No drilling, no anchoring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Tried and tested in real ocean conditions with energy supplied to a non-interconnected grid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3-meter up to-20 meter diameter; 25 kW up to 2,000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</a:rPr>
              <a:t>Electricity exported through an export cable laying on the seabed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8254D25-1677-4A35-B87E-F027D43FBAAB}"/>
              </a:ext>
            </a:extLst>
          </p:cNvPr>
          <p:cNvSpPr/>
          <p:nvPr/>
        </p:nvSpPr>
        <p:spPr>
          <a:xfrm>
            <a:off x="4591638" y="368940"/>
            <a:ext cx="590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SzPct val="100000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 – Ruggedized – Reliable</a:t>
            </a:r>
            <a:endParaRPr lang="en-US" sz="2800" dirty="0">
              <a:solidFill>
                <a:srgbClr val="FE6C4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xmlns="" id="{32A389F2-B790-F841-B593-9CF1BFC91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6</a:t>
            </a:fld>
            <a:endParaRPr lang="en-AU" dirty="0"/>
          </a:p>
        </p:txBody>
      </p:sp>
      <p:sp>
        <p:nvSpPr>
          <p:cNvPr id="31" name="Holder 4">
            <a:extLst>
              <a:ext uri="{FF2B5EF4-FFF2-40B4-BE49-F238E27FC236}">
                <a16:creationId xmlns:a16="http://schemas.microsoft.com/office/drawing/2014/main" xmlns="" id="{5FE9FC42-7219-A64F-BD15-1B21E025A57C}"/>
              </a:ext>
            </a:extLst>
          </p:cNvPr>
          <p:cNvSpPr txBox="1">
            <a:spLocks/>
          </p:cNvSpPr>
          <p:nvPr/>
        </p:nvSpPr>
        <p:spPr>
          <a:xfrm>
            <a:off x="5041900" y="7028042"/>
            <a:ext cx="1295400" cy="18467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b="1" spc="20" dirty="0"/>
              <a:t>PROJECTS</a:t>
            </a:r>
            <a:endParaRPr lang="en-AU" b="1" spc="25" dirty="0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xmlns="" id="{8EB097B0-C95B-4196-B676-E908CB01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19130"/>
            <a:ext cx="4953000" cy="1176295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CURRENT STATUS -PROJECTS</a:t>
            </a:r>
          </a:p>
        </p:txBody>
      </p:sp>
      <p:pic>
        <p:nvPicPr>
          <p:cNvPr id="22" name="Extract video D10 day rotating">
            <a:hlinkClick r:id="" action="ppaction://media"/>
            <a:extLst>
              <a:ext uri="{FF2B5EF4-FFF2-40B4-BE49-F238E27FC236}">
                <a16:creationId xmlns:a16="http://schemas.microsoft.com/office/drawing/2014/main" xmlns="" id="{DAB7CAA3-ECE2-4764-B9F5-4CA3B0D9F40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891920" y="2640864"/>
            <a:ext cx="5238492" cy="2946652"/>
          </a:xfrm>
          <a:prstGeom prst="rect">
            <a:avLst/>
          </a:prstGeom>
        </p:spPr>
      </p:pic>
      <p:pic>
        <p:nvPicPr>
          <p:cNvPr id="23" name="Image 22" descr="Une image contenant plane, avion, piste, aéroport&#10;&#10;Description générée automatiquement">
            <a:extLst>
              <a:ext uri="{FF2B5EF4-FFF2-40B4-BE49-F238E27FC236}">
                <a16:creationId xmlns:a16="http://schemas.microsoft.com/office/drawing/2014/main" xmlns="" id="{788A03A2-330E-4FFE-83D4-A52E334950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r="9652"/>
          <a:stretch/>
        </p:blipFill>
        <p:spPr>
          <a:xfrm>
            <a:off x="3289299" y="1481174"/>
            <a:ext cx="3048001" cy="52451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2316263-D82D-4DA7-83BE-72D1D8B9B24E}"/>
              </a:ext>
            </a:extLst>
          </p:cNvPr>
          <p:cNvSpPr/>
          <p:nvPr/>
        </p:nvSpPr>
        <p:spPr>
          <a:xfrm>
            <a:off x="1638159" y="3780559"/>
            <a:ext cx="2794142" cy="646331"/>
          </a:xfrm>
          <a:prstGeom prst="rect">
            <a:avLst/>
          </a:prstGeom>
          <a:solidFill>
            <a:srgbClr val="FE6C46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D10-1000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xmlns="" id="{FD0CCE15-1D57-4568-B988-01C47D13848C}"/>
              </a:ext>
            </a:extLst>
          </p:cNvPr>
          <p:cNvSpPr txBox="1">
            <a:spLocks/>
          </p:cNvSpPr>
          <p:nvPr/>
        </p:nvSpPr>
        <p:spPr>
          <a:xfrm>
            <a:off x="6552659" y="5365963"/>
            <a:ext cx="4191000" cy="14390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  <a:sym typeface="Verdana"/>
              </a:rPr>
              <a:t>Large return on experience</a:t>
            </a:r>
          </a:p>
          <a:p>
            <a:pPr algn="ctr"/>
            <a:r>
              <a:rPr lang="en-GB" sz="2400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  <a:sym typeface="Verdana"/>
              </a:rPr>
              <a:t>Optimization between first year of immersion and redeployment</a:t>
            </a:r>
          </a:p>
          <a:p>
            <a:pPr algn="ctr"/>
            <a:endParaRPr lang="en-GB" sz="2000" dirty="0">
              <a:solidFill>
                <a:srgbClr val="FE6C46"/>
              </a:solidFill>
              <a:latin typeface="Segoe UI" panose="020B0502040204020203" pitchFamily="34" charset="0"/>
              <a:cs typeface="Segoe UI" panose="020B0502040204020203" pitchFamily="34" charset="0"/>
              <a:sym typeface="Verdana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AD0C6AA-17E9-4575-9ABF-85CFE057D6C5}"/>
              </a:ext>
            </a:extLst>
          </p:cNvPr>
          <p:cNvSpPr/>
          <p:nvPr/>
        </p:nvSpPr>
        <p:spPr>
          <a:xfrm>
            <a:off x="6654655" y="2060057"/>
            <a:ext cx="3573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sym typeface="Verdana"/>
              </a:rPr>
              <a:t>Injection to Ushant’s </a:t>
            </a:r>
            <a:r>
              <a:rPr lang="en-GB" sz="2400" dirty="0" err="1">
                <a:solidFill>
                  <a:srgbClr val="002060"/>
                </a:solidFill>
                <a:sym typeface="Verdana"/>
              </a:rPr>
              <a:t>offgrid</a:t>
            </a:r>
            <a:r>
              <a:rPr lang="en-GB" sz="2400" dirty="0">
                <a:solidFill>
                  <a:srgbClr val="002060"/>
                </a:solidFill>
                <a:sym typeface="Verdana"/>
              </a:rPr>
              <a:t> network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0A20D8DE-7F23-4476-95EB-4D409BD64D77}"/>
              </a:ext>
            </a:extLst>
          </p:cNvPr>
          <p:cNvGrpSpPr/>
          <p:nvPr/>
        </p:nvGrpSpPr>
        <p:grpSpPr>
          <a:xfrm>
            <a:off x="6654706" y="1380369"/>
            <a:ext cx="3645412" cy="769441"/>
            <a:chOff x="7904425" y="998242"/>
            <a:chExt cx="3645412" cy="69029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73A44651-FD26-4A25-BD73-10530A9F4F81}"/>
                </a:ext>
              </a:extLst>
            </p:cNvPr>
            <p:cNvSpPr/>
            <p:nvPr/>
          </p:nvSpPr>
          <p:spPr>
            <a:xfrm>
              <a:off x="8193586" y="1061855"/>
              <a:ext cx="1086452" cy="579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FE6C46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MW</a:t>
              </a:r>
              <a:r>
                <a:rPr lang="en-GB" sz="3600" dirty="0">
                  <a:solidFill>
                    <a:schemeClr val="accent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 </a:t>
              </a:r>
              <a:endParaRPr lang="fr-FR" sz="36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3AC252AE-6ABE-4F0B-BF8E-0219A063FE6C}"/>
                </a:ext>
              </a:extLst>
            </p:cNvPr>
            <p:cNvSpPr/>
            <p:nvPr/>
          </p:nvSpPr>
          <p:spPr>
            <a:xfrm>
              <a:off x="8884812" y="1178994"/>
              <a:ext cx="2665025" cy="4141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sym typeface="Verdana"/>
                </a:rPr>
                <a:t>tidal stream turbine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EF1FF3A-79BD-4B0D-9E9B-A26D3F843A19}"/>
                </a:ext>
              </a:extLst>
            </p:cNvPr>
            <p:cNvSpPr/>
            <p:nvPr/>
          </p:nvSpPr>
          <p:spPr>
            <a:xfrm>
              <a:off x="7904425" y="998242"/>
              <a:ext cx="453377" cy="6902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4400" dirty="0">
                  <a:solidFill>
                    <a:srgbClr val="FE6C46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1</a:t>
              </a:r>
              <a:endParaRPr lang="fr-FR" sz="1600" dirty="0">
                <a:solidFill>
                  <a:srgbClr val="FE6C46"/>
                </a:solidFill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xmlns="" id="{C0EE4073-5D12-48E0-9A72-E44F532EDA05}"/>
              </a:ext>
            </a:extLst>
          </p:cNvPr>
          <p:cNvGrpSpPr/>
          <p:nvPr/>
        </p:nvGrpSpPr>
        <p:grpSpPr>
          <a:xfrm>
            <a:off x="6943867" y="2793475"/>
            <a:ext cx="3348169" cy="1066318"/>
            <a:chOff x="8119827" y="2098187"/>
            <a:chExt cx="3348169" cy="95663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B7174D2C-56C2-4B98-91B2-0FF153981644}"/>
                </a:ext>
              </a:extLst>
            </p:cNvPr>
            <p:cNvSpPr/>
            <p:nvPr/>
          </p:nvSpPr>
          <p:spPr>
            <a:xfrm>
              <a:off x="8919815" y="2246323"/>
              <a:ext cx="2548181" cy="7455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sym typeface="Verdana"/>
                </a:rPr>
                <a:t>real-condition exploitation at sea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AE2DDC60-5D75-4437-A226-C0C29D9AE7C9}"/>
                </a:ext>
              </a:extLst>
            </p:cNvPr>
            <p:cNvSpPr/>
            <p:nvPr/>
          </p:nvSpPr>
          <p:spPr>
            <a:xfrm>
              <a:off x="8119827" y="2098187"/>
              <a:ext cx="915635" cy="690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400" dirty="0">
                  <a:solidFill>
                    <a:srgbClr val="FE6C46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1.5</a:t>
              </a:r>
              <a:endParaRPr lang="fr-FR" sz="4400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3D29ABD0-13DC-4952-B389-33EB24BCCF12}"/>
                </a:ext>
              </a:extLst>
            </p:cNvPr>
            <p:cNvSpPr/>
            <p:nvPr/>
          </p:nvSpPr>
          <p:spPr>
            <a:xfrm>
              <a:off x="8182299" y="2585422"/>
              <a:ext cx="948400" cy="469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E6C46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year</a:t>
              </a:r>
              <a:endParaRPr lang="fr-FR" sz="2000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9E8DDA23-5A44-4D8A-AA0B-D7BF7F1238CB}"/>
              </a:ext>
            </a:extLst>
          </p:cNvPr>
          <p:cNvGrpSpPr/>
          <p:nvPr/>
        </p:nvGrpSpPr>
        <p:grpSpPr>
          <a:xfrm>
            <a:off x="7030021" y="3810228"/>
            <a:ext cx="3663379" cy="830998"/>
            <a:chOff x="8018264" y="3329020"/>
            <a:chExt cx="3663379" cy="74552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08DF834C-C352-4639-8E1D-3CF68376BE80}"/>
                </a:ext>
              </a:extLst>
            </p:cNvPr>
            <p:cNvSpPr/>
            <p:nvPr/>
          </p:nvSpPr>
          <p:spPr>
            <a:xfrm>
              <a:off x="8018264" y="3329020"/>
              <a:ext cx="3663379" cy="745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sym typeface="Verdana"/>
                </a:rPr>
                <a:t>installation/retrieval operations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4D80F1FC-B4A9-4A3F-BD6B-A8A633BC8E00}"/>
                </a:ext>
              </a:extLst>
            </p:cNvPr>
            <p:cNvSpPr/>
            <p:nvPr/>
          </p:nvSpPr>
          <p:spPr>
            <a:xfrm>
              <a:off x="8092011" y="3333383"/>
              <a:ext cx="489236" cy="6902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4400" dirty="0">
                  <a:solidFill>
                    <a:srgbClr val="FE6C46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Verdana"/>
                </a:rPr>
                <a:t>4</a:t>
              </a:r>
              <a:endParaRPr lang="fr-FR" sz="4400" dirty="0">
                <a:solidFill>
                  <a:srgbClr val="FE6C4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xmlns="" id="{03C85175-CEC0-448C-80DB-4E6DE68F82BA}"/>
              </a:ext>
            </a:extLst>
          </p:cNvPr>
          <p:cNvSpPr/>
          <p:nvPr/>
        </p:nvSpPr>
        <p:spPr>
          <a:xfrm rot="5400000">
            <a:off x="8345395" y="4929699"/>
            <a:ext cx="398830" cy="309379"/>
          </a:xfrm>
          <a:prstGeom prst="rightArrow">
            <a:avLst/>
          </a:prstGeom>
          <a:solidFill>
            <a:srgbClr val="FE6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>
              <a:solidFill>
                <a:srgbClr val="FE6C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1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xmlns="" id="{32A389F2-B790-F841-B593-9CF1BFC91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7</a:t>
            </a:fld>
            <a:endParaRPr lang="en-AU" dirty="0"/>
          </a:p>
        </p:txBody>
      </p:sp>
      <p:sp>
        <p:nvSpPr>
          <p:cNvPr id="31" name="Holder 4">
            <a:extLst>
              <a:ext uri="{FF2B5EF4-FFF2-40B4-BE49-F238E27FC236}">
                <a16:creationId xmlns:a16="http://schemas.microsoft.com/office/drawing/2014/main" xmlns="" id="{5FE9FC42-7219-A64F-BD15-1B21E025A57C}"/>
              </a:ext>
            </a:extLst>
          </p:cNvPr>
          <p:cNvSpPr txBox="1">
            <a:spLocks/>
          </p:cNvSpPr>
          <p:nvPr/>
        </p:nvSpPr>
        <p:spPr>
          <a:xfrm>
            <a:off x="5041900" y="7028042"/>
            <a:ext cx="1295400" cy="18467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b="1" spc="20" dirty="0"/>
              <a:t>PROJECTS</a:t>
            </a:r>
            <a:endParaRPr lang="en-AU" b="1" spc="25" dirty="0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xmlns="" id="{8EB097B0-C95B-4196-B676-E908CB01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19130"/>
            <a:ext cx="4953000" cy="1176295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CURRENT STATUS -PROJECTS</a:t>
            </a:r>
          </a:p>
        </p:txBody>
      </p:sp>
      <p:pic>
        <p:nvPicPr>
          <p:cNvPr id="25" name="Image 24" descr="Une image contenant ciel, LEGO, jouet&#10;&#10;Description générée automatiquement">
            <a:extLst>
              <a:ext uri="{FF2B5EF4-FFF2-40B4-BE49-F238E27FC236}">
                <a16:creationId xmlns:a16="http://schemas.microsoft.com/office/drawing/2014/main" xmlns="" id="{A770180A-F02E-401E-98B6-EBEF7910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3"/>
          <a:stretch/>
        </p:blipFill>
        <p:spPr>
          <a:xfrm>
            <a:off x="0" y="4219282"/>
            <a:ext cx="8166100" cy="28087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C3D0862-C782-4528-98F7-0D1489335081}"/>
              </a:ext>
            </a:extLst>
          </p:cNvPr>
          <p:cNvSpPr/>
          <p:nvPr/>
        </p:nvSpPr>
        <p:spPr>
          <a:xfrm>
            <a:off x="205509" y="1517182"/>
            <a:ext cx="10076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Pilot tidal array projects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94CF09F1-9649-4D82-A877-BD8FE32B889A}"/>
              </a:ext>
            </a:extLst>
          </p:cNvPr>
          <p:cNvSpPr/>
          <p:nvPr/>
        </p:nvSpPr>
        <p:spPr>
          <a:xfrm>
            <a:off x="241300" y="2196375"/>
            <a:ext cx="1021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</a:rPr>
              <a:t>France</a:t>
            </a:r>
            <a:r>
              <a:rPr lang="en-GB" sz="2400" dirty="0">
                <a:solidFill>
                  <a:srgbClr val="002060"/>
                </a:solidFill>
              </a:rPr>
              <a:t> – Ushant island: 2 x D12-500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</a:rPr>
              <a:t>France</a:t>
            </a:r>
            <a:r>
              <a:rPr lang="en-GB" sz="2400" dirty="0">
                <a:solidFill>
                  <a:srgbClr val="002060"/>
                </a:solidFill>
              </a:rPr>
              <a:t> – Gulf of Morbihan: 2 x D08-250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</a:rPr>
              <a:t>Canada</a:t>
            </a:r>
            <a:r>
              <a:rPr lang="en-GB" sz="2400" dirty="0">
                <a:solidFill>
                  <a:srgbClr val="002060"/>
                </a:solidFill>
              </a:rPr>
              <a:t> – Bay of Fundy: 4 x D16-1000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2060"/>
                </a:solidFill>
              </a:rPr>
              <a:t>Indonesia</a:t>
            </a:r>
            <a:r>
              <a:rPr lang="en-GB" sz="2400" dirty="0">
                <a:solidFill>
                  <a:srgbClr val="002060"/>
                </a:solidFill>
              </a:rPr>
              <a:t> – </a:t>
            </a:r>
            <a:r>
              <a:rPr lang="en-GB" sz="2400" dirty="0" err="1">
                <a:solidFill>
                  <a:srgbClr val="002060"/>
                </a:solidFill>
              </a:rPr>
              <a:t>Capul</a:t>
            </a:r>
            <a:r>
              <a:rPr lang="en-GB" sz="2400" dirty="0">
                <a:solidFill>
                  <a:srgbClr val="002060"/>
                </a:solidFill>
              </a:rPr>
              <a:t>: 2 x D18-1000 </a:t>
            </a: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xmlns="" id="{D998A60B-7190-4BBF-AF53-495497997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12" y="4023220"/>
            <a:ext cx="3608218" cy="778840"/>
          </a:xfrm>
          <a:prstGeom prst="rect">
            <a:avLst/>
          </a:prstGeom>
        </p:spPr>
      </p:pic>
      <p:grpSp>
        <p:nvGrpSpPr>
          <p:cNvPr id="62" name="Groupe 61">
            <a:extLst>
              <a:ext uri="{FF2B5EF4-FFF2-40B4-BE49-F238E27FC236}">
                <a16:creationId xmlns:a16="http://schemas.microsoft.com/office/drawing/2014/main" xmlns="" id="{371A4FB9-108E-4114-BDC1-C24348AAF782}"/>
              </a:ext>
            </a:extLst>
          </p:cNvPr>
          <p:cNvGrpSpPr/>
          <p:nvPr/>
        </p:nvGrpSpPr>
        <p:grpSpPr>
          <a:xfrm>
            <a:off x="6064290" y="798153"/>
            <a:ext cx="4360966" cy="3089536"/>
            <a:chOff x="5895110" y="1762982"/>
            <a:chExt cx="2243202" cy="1723891"/>
          </a:xfrm>
        </p:grpSpPr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xmlns="" id="{763B75A9-48B7-419B-91C2-9FD58CC51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5110" y="1762982"/>
              <a:ext cx="2173519" cy="1723891"/>
            </a:xfrm>
            <a:prstGeom prst="rect">
              <a:avLst/>
            </a:prstGeom>
          </p:spPr>
        </p:pic>
        <p:sp>
          <p:nvSpPr>
            <p:cNvPr id="64" name="Rectangle : avec coins rognés en haut 63">
              <a:extLst>
                <a:ext uri="{FF2B5EF4-FFF2-40B4-BE49-F238E27FC236}">
                  <a16:creationId xmlns:a16="http://schemas.microsoft.com/office/drawing/2014/main" xmlns="" id="{1705AE22-EF5B-4CEB-A4E3-938C0AAC7DBD}"/>
                </a:ext>
              </a:extLst>
            </p:cNvPr>
            <p:cNvSpPr/>
            <p:nvPr/>
          </p:nvSpPr>
          <p:spPr>
            <a:xfrm>
              <a:off x="7523032" y="2786596"/>
              <a:ext cx="545597" cy="588063"/>
            </a:xfrm>
            <a:prstGeom prst="snip2SameRect">
              <a:avLst>
                <a:gd name="adj1" fmla="val 40031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5" name="Image 64" descr="Une image contenant ciel, LEGO, jouet&#10;&#10;Description générée automatiquement">
              <a:extLst>
                <a:ext uri="{FF2B5EF4-FFF2-40B4-BE49-F238E27FC236}">
                  <a16:creationId xmlns:a16="http://schemas.microsoft.com/office/drawing/2014/main" xmlns="" id="{1966C1F0-BFFF-42CC-95F9-5CFD7B893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8" t="44293" r="46147"/>
            <a:stretch/>
          </p:blipFill>
          <p:spPr>
            <a:xfrm>
              <a:off x="7523032" y="3051211"/>
              <a:ext cx="330157" cy="320149"/>
            </a:xfrm>
            <a:prstGeom prst="rect">
              <a:avLst/>
            </a:prstGeom>
          </p:spPr>
        </p:pic>
        <p:pic>
          <p:nvPicPr>
            <p:cNvPr id="66" name="Image 65" descr="Une image contenant ciel, LEGO, jouet&#10;&#10;Description générée automatiquement">
              <a:extLst>
                <a:ext uri="{FF2B5EF4-FFF2-40B4-BE49-F238E27FC236}">
                  <a16:creationId xmlns:a16="http://schemas.microsoft.com/office/drawing/2014/main" xmlns="" id="{C2C87E0A-A58D-4E9E-B8AA-D1409CA15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38" t="44293" r="46147"/>
            <a:stretch/>
          </p:blipFill>
          <p:spPr>
            <a:xfrm>
              <a:off x="7808155" y="2807480"/>
              <a:ext cx="330157" cy="320149"/>
            </a:xfrm>
            <a:prstGeom prst="rect">
              <a:avLst/>
            </a:prstGeom>
          </p:spPr>
        </p:pic>
        <p:sp>
          <p:nvSpPr>
            <p:cNvPr id="67" name="Forme libre : forme 66">
              <a:extLst>
                <a:ext uri="{FF2B5EF4-FFF2-40B4-BE49-F238E27FC236}">
                  <a16:creationId xmlns:a16="http://schemas.microsoft.com/office/drawing/2014/main" xmlns="" id="{E012210E-4F2D-465E-B5F3-EA274BF104EA}"/>
                </a:ext>
              </a:extLst>
            </p:cNvPr>
            <p:cNvSpPr/>
            <p:nvPr/>
          </p:nvSpPr>
          <p:spPr>
            <a:xfrm>
              <a:off x="7389188" y="2836069"/>
              <a:ext cx="225826" cy="469106"/>
            </a:xfrm>
            <a:custGeom>
              <a:avLst/>
              <a:gdLst>
                <a:gd name="connsiteX0" fmla="*/ 223668 w 225826"/>
                <a:gd name="connsiteY0" fmla="*/ 0 h 469106"/>
                <a:gd name="connsiteX1" fmla="*/ 221287 w 225826"/>
                <a:gd name="connsiteY1" fmla="*/ 102394 h 469106"/>
                <a:gd name="connsiteX2" fmla="*/ 183187 w 225826"/>
                <a:gd name="connsiteY2" fmla="*/ 197644 h 469106"/>
                <a:gd name="connsiteX3" fmla="*/ 45075 w 225826"/>
                <a:gd name="connsiteY3" fmla="*/ 309562 h 469106"/>
                <a:gd name="connsiteX4" fmla="*/ 4593 w 225826"/>
                <a:gd name="connsiteY4" fmla="*/ 428625 h 469106"/>
                <a:gd name="connsiteX5" fmla="*/ 137943 w 225826"/>
                <a:gd name="connsiteY5" fmla="*/ 469106 h 469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826" h="469106">
                  <a:moveTo>
                    <a:pt x="223668" y="0"/>
                  </a:moveTo>
                  <a:cubicBezTo>
                    <a:pt x="225851" y="34726"/>
                    <a:pt x="228034" y="69453"/>
                    <a:pt x="221287" y="102394"/>
                  </a:cubicBezTo>
                  <a:cubicBezTo>
                    <a:pt x="214540" y="135335"/>
                    <a:pt x="212556" y="163116"/>
                    <a:pt x="183187" y="197644"/>
                  </a:cubicBezTo>
                  <a:cubicBezTo>
                    <a:pt x="153818" y="232172"/>
                    <a:pt x="74841" y="271065"/>
                    <a:pt x="45075" y="309562"/>
                  </a:cubicBezTo>
                  <a:cubicBezTo>
                    <a:pt x="15309" y="348059"/>
                    <a:pt x="-10885" y="402034"/>
                    <a:pt x="4593" y="428625"/>
                  </a:cubicBezTo>
                  <a:cubicBezTo>
                    <a:pt x="20071" y="455216"/>
                    <a:pt x="79007" y="462161"/>
                    <a:pt x="137943" y="469106"/>
                  </a:cubicBezTo>
                </a:path>
              </a:pathLst>
            </a:custGeom>
            <a:noFill/>
            <a:ln w="6350">
              <a:solidFill>
                <a:srgbClr val="C9D9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Forme libre : forme 67">
              <a:extLst>
                <a:ext uri="{FF2B5EF4-FFF2-40B4-BE49-F238E27FC236}">
                  <a16:creationId xmlns:a16="http://schemas.microsoft.com/office/drawing/2014/main" xmlns="" id="{DF2976AE-5867-4863-8B4D-0607B55AFCC6}"/>
                </a:ext>
              </a:extLst>
            </p:cNvPr>
            <p:cNvSpPr/>
            <p:nvPr/>
          </p:nvSpPr>
          <p:spPr>
            <a:xfrm>
              <a:off x="7615238" y="2823703"/>
              <a:ext cx="197643" cy="244652"/>
            </a:xfrm>
            <a:custGeom>
              <a:avLst/>
              <a:gdLst>
                <a:gd name="connsiteX0" fmla="*/ 197643 w 197643"/>
                <a:gd name="connsiteY0" fmla="*/ 240966 h 244652"/>
                <a:gd name="connsiteX1" fmla="*/ 92868 w 197643"/>
                <a:gd name="connsiteY1" fmla="*/ 226678 h 244652"/>
                <a:gd name="connsiteX2" fmla="*/ 150018 w 197643"/>
                <a:gd name="connsiteY2" fmla="*/ 100472 h 244652"/>
                <a:gd name="connsiteX3" fmla="*/ 0 w 197643"/>
                <a:gd name="connsiteY3" fmla="*/ 14747 h 244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643" h="244652">
                  <a:moveTo>
                    <a:pt x="197643" y="240966"/>
                  </a:moveTo>
                  <a:cubicBezTo>
                    <a:pt x="149224" y="245530"/>
                    <a:pt x="100805" y="250094"/>
                    <a:pt x="92868" y="226678"/>
                  </a:cubicBezTo>
                  <a:cubicBezTo>
                    <a:pt x="84931" y="203262"/>
                    <a:pt x="165496" y="135794"/>
                    <a:pt x="150018" y="100472"/>
                  </a:cubicBezTo>
                  <a:cubicBezTo>
                    <a:pt x="134540" y="65150"/>
                    <a:pt x="68659" y="-38037"/>
                    <a:pt x="0" y="14747"/>
                  </a:cubicBezTo>
                </a:path>
              </a:pathLst>
            </a:custGeom>
            <a:noFill/>
            <a:ln w="6350">
              <a:solidFill>
                <a:srgbClr val="C9D9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1197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xmlns="" id="{23B73793-D052-4747-9F15-9998AECE5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5"/>
              </a:spcBef>
            </a:pPr>
            <a:fld id="{81D60167-4931-47E6-BA6A-407CBD079E47}" type="slidenum">
              <a:rPr lang="en-AU" smtClean="0"/>
              <a:t>8</a:t>
            </a:fld>
            <a:endParaRPr lang="en-AU" dirty="0"/>
          </a:p>
        </p:txBody>
      </p:sp>
      <p:sp>
        <p:nvSpPr>
          <p:cNvPr id="22" name="object 22"/>
          <p:cNvSpPr txBox="1"/>
          <p:nvPr/>
        </p:nvSpPr>
        <p:spPr>
          <a:xfrm>
            <a:off x="241300" y="1647825"/>
            <a:ext cx="5334000" cy="4601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en-GB" sz="2400" b="1" dirty="0">
                <a:solidFill>
                  <a:srgbClr val="002060"/>
                </a:solidFill>
              </a:rPr>
              <a:t>Focus on remote and </a:t>
            </a:r>
            <a:r>
              <a:rPr lang="en-GB" sz="2400" b="1" dirty="0" err="1">
                <a:solidFill>
                  <a:srgbClr val="002060"/>
                </a:solidFill>
              </a:rPr>
              <a:t>offgrid</a:t>
            </a:r>
            <a:r>
              <a:rPr lang="en-GB" sz="2400" b="1" dirty="0">
                <a:solidFill>
                  <a:srgbClr val="002060"/>
                </a:solidFill>
              </a:rPr>
              <a:t> areas</a:t>
            </a:r>
            <a:endParaRPr lang="en-GB" sz="1600" spc="-1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342900" marR="299085" indent="-342900">
              <a:lnSpc>
                <a:spcPct val="100000"/>
              </a:lnSpc>
              <a:spcBef>
                <a:spcPts val="133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GB" sz="2000" dirty="0">
                <a:solidFill>
                  <a:srgbClr val="002060"/>
                </a:solidFill>
              </a:rPr>
              <a:t>Opportunities to collaborate with both local communities and mining industries</a:t>
            </a:r>
          </a:p>
          <a:p>
            <a:pPr marL="342900" marR="299085" indent="-342900">
              <a:lnSpc>
                <a:spcPct val="100000"/>
              </a:lnSpc>
              <a:spcBef>
                <a:spcPts val="133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GB" sz="2000" dirty="0">
                <a:solidFill>
                  <a:srgbClr val="002060"/>
                </a:solidFill>
              </a:rPr>
              <a:t>Competitive solution again Diesel gensets to replace fossil fuel consumption by a clean and predictable tidal resource</a:t>
            </a:r>
          </a:p>
          <a:p>
            <a:pPr marL="342900" marR="299085" indent="-342900">
              <a:lnSpc>
                <a:spcPct val="100000"/>
              </a:lnSpc>
              <a:spcBef>
                <a:spcPts val="133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GB" sz="2000" dirty="0">
                <a:solidFill>
                  <a:srgbClr val="002060"/>
                </a:solidFill>
              </a:rPr>
              <a:t>Easy sizing of onshore Energy Storage System to provide electricity on a 24/7 basis </a:t>
            </a:r>
          </a:p>
          <a:p>
            <a:pPr marL="342900" marR="299085" indent="-342900">
              <a:lnSpc>
                <a:spcPct val="100000"/>
              </a:lnSpc>
              <a:spcBef>
                <a:spcPts val="133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GB" sz="2000" dirty="0">
                <a:solidFill>
                  <a:srgbClr val="002060"/>
                </a:solidFill>
              </a:rPr>
              <a:t>Perfectly suitable for being coupled with other RE solutions like wind or solar </a:t>
            </a:r>
          </a:p>
          <a:p>
            <a:pPr marL="342900" marR="299085" indent="-342900">
              <a:lnSpc>
                <a:spcPct val="100000"/>
              </a:lnSpc>
              <a:spcBef>
                <a:spcPts val="133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GB" sz="2000" dirty="0">
                <a:solidFill>
                  <a:srgbClr val="002060"/>
                </a:solidFill>
              </a:rPr>
              <a:t>$6 million per MW installed to provide a sustainable and competitive LCOE</a:t>
            </a:r>
          </a:p>
        </p:txBody>
      </p:sp>
      <p:sp>
        <p:nvSpPr>
          <p:cNvPr id="10" name="Title 30">
            <a:extLst>
              <a:ext uri="{FF2B5EF4-FFF2-40B4-BE49-F238E27FC236}">
                <a16:creationId xmlns:a16="http://schemas.microsoft.com/office/drawing/2014/main" xmlns="" id="{DD9C2098-07F8-4EC1-85D4-5B26D190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19130"/>
            <a:ext cx="4318635" cy="112447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dirty="0"/>
              <a:t>TARGET MARKET &amp; WHY</a:t>
            </a:r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xmlns="" id="{D8C9577B-11DD-4F9F-9D79-33800261939B}"/>
              </a:ext>
            </a:extLst>
          </p:cNvPr>
          <p:cNvSpPr txBox="1">
            <a:spLocks/>
          </p:cNvSpPr>
          <p:nvPr/>
        </p:nvSpPr>
        <p:spPr>
          <a:xfrm>
            <a:off x="5041900" y="7028042"/>
            <a:ext cx="1295400" cy="18467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rgbClr val="231F20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 b="1" spc="20" dirty="0"/>
              <a:t>MARKETS</a:t>
            </a:r>
            <a:endParaRPr lang="en-AU" b="1" spc="25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717FAF0-4805-44AD-B69C-118B178CF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9" r="21740" b="3253"/>
          <a:stretch/>
        </p:blipFill>
        <p:spPr>
          <a:xfrm>
            <a:off x="6489693" y="0"/>
            <a:ext cx="4203707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20675" y="6040464"/>
            <a:ext cx="548322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-5" dirty="0">
                <a:solidFill>
                  <a:srgbClr val="231F20"/>
                </a:solidFill>
                <a:latin typeface="Arial"/>
                <a:cs typeface="Arial"/>
              </a:rPr>
              <a:t>Marlène MOUTEL – Business development engineer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110" dirty="0">
                <a:solidFill>
                  <a:srgbClr val="231F20"/>
                </a:solidFill>
                <a:latin typeface="Arial"/>
                <a:cs typeface="Arial"/>
              </a:rPr>
              <a:t>P. </a:t>
            </a:r>
            <a:r>
              <a:rPr lang="en-AU" sz="1600" spc="-110" dirty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lang="en-US" sz="1600" spc="5" dirty="0">
                <a:solidFill>
                  <a:srgbClr val="231F20"/>
                </a:solidFill>
                <a:latin typeface="Arial"/>
                <a:cs typeface="Arial"/>
              </a:rPr>
              <a:t>+336 761 799 12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solidFill>
                  <a:srgbClr val="231F20"/>
                </a:solidFill>
                <a:latin typeface="Arial"/>
                <a:cs typeface="Arial"/>
              </a:rPr>
              <a:t>E.</a:t>
            </a:r>
            <a:r>
              <a:rPr sz="16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1600" spc="-20" dirty="0" err="1">
                <a:solidFill>
                  <a:srgbClr val="231F20"/>
                </a:solidFill>
                <a:latin typeface="Arial"/>
                <a:cs typeface="Arial"/>
              </a:rPr>
              <a:t>m.moutel@sabella.bzh</a:t>
            </a:r>
            <a:endParaRPr lang="en-US" sz="1600" spc="-20" dirty="0">
              <a:solidFill>
                <a:srgbClr val="231F2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1600" spc="-20" dirty="0">
                <a:solidFill>
                  <a:srgbClr val="231F20"/>
                </a:solidFill>
                <a:latin typeface="Arial"/>
                <a:cs typeface="Arial"/>
              </a:rPr>
              <a:t>Web: </a:t>
            </a:r>
            <a:r>
              <a:rPr lang="en-US" sz="1600" spc="-20" dirty="0" err="1">
                <a:solidFill>
                  <a:srgbClr val="231F20"/>
                </a:solidFill>
                <a:latin typeface="Arial"/>
                <a:cs typeface="Arial"/>
              </a:rPr>
              <a:t>sabella.bzh</a:t>
            </a:r>
            <a:r>
              <a:rPr lang="en-US" sz="16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45184" y="6418924"/>
            <a:ext cx="20454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6B47"/>
                </a:solidFill>
                <a:latin typeface="Arial"/>
                <a:cs typeface="Arial"/>
              </a:rPr>
              <a:t>oceanenergygroup.org.au</a:t>
            </a:r>
            <a:endParaRPr sz="1200" dirty="0">
              <a:latin typeface="Arial"/>
              <a:cs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9D09CC0B-A698-2C4D-8556-9A8E3F41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455" y="5743862"/>
            <a:ext cx="2140066" cy="552164"/>
          </a:xfrm>
          <a:prstGeom prst="rect">
            <a:avLst/>
          </a:prstGeom>
        </p:spPr>
      </p:pic>
      <p:sp>
        <p:nvSpPr>
          <p:cNvPr id="49" name="Title 25">
            <a:extLst>
              <a:ext uri="{FF2B5EF4-FFF2-40B4-BE49-F238E27FC236}">
                <a16:creationId xmlns:a16="http://schemas.microsoft.com/office/drawing/2014/main" xmlns="" id="{6043F34B-30D3-4545-A4F9-982BFC49DD58}"/>
              </a:ext>
            </a:extLst>
          </p:cNvPr>
          <p:cNvSpPr txBox="1">
            <a:spLocks/>
          </p:cNvSpPr>
          <p:nvPr/>
        </p:nvSpPr>
        <p:spPr>
          <a:xfrm>
            <a:off x="241300" y="5305424"/>
            <a:ext cx="4953000" cy="1075833"/>
          </a:xfrm>
          <a:prstGeom prst="rect">
            <a:avLst/>
          </a:prstGeom>
        </p:spPr>
        <p:txBody>
          <a:bodyPr lIns="0" tIns="0" rIns="0" bIns="0"/>
          <a:lstStyle>
            <a:lvl1pPr>
              <a:defRPr sz="3550" b="1" i="0">
                <a:solidFill>
                  <a:srgbClr val="FF6B47"/>
                </a:solidFill>
                <a:latin typeface="Montserrat-SemiBold"/>
                <a:ea typeface="+mj-ea"/>
                <a:cs typeface="Montserrat-SemiBold"/>
              </a:defRPr>
            </a:lvl1pPr>
          </a:lstStyle>
          <a:p>
            <a:r>
              <a:rPr lang="en-US" kern="0" dirty="0">
                <a:solidFill>
                  <a:srgbClr val="001A6F"/>
                </a:solidFill>
              </a:rPr>
              <a:t>Contact us!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4D10A4F-80EA-4ABC-9AC8-6A7BE8BDCB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45" y="1526751"/>
            <a:ext cx="6006920" cy="21304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C0C1BF0-599A-48D0-A886-21A70A60C4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2" b="20189"/>
          <a:stretch/>
        </p:blipFill>
        <p:spPr>
          <a:xfrm>
            <a:off x="0" y="1"/>
            <a:ext cx="10693400" cy="51825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386</Words>
  <Application>Microsoft Office PowerPoint</Application>
  <PresentationFormat>Custom</PresentationFormat>
  <Paragraphs>84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Montserrat-SemiBold</vt:lpstr>
      <vt:lpstr>Segoe UI</vt:lpstr>
      <vt:lpstr>Segoe UI Semibold</vt:lpstr>
      <vt:lpstr>Verdana</vt:lpstr>
      <vt:lpstr>Office Theme</vt:lpstr>
      <vt:lpstr>PowerPoint Presentation</vt:lpstr>
      <vt:lpstr>PowerPoint Presentation</vt:lpstr>
      <vt:lpstr>WHO ARE WE?</vt:lpstr>
      <vt:lpstr>WHERE ARE WE?</vt:lpstr>
      <vt:lpstr>OCEAN ENERGY TECHNOLOGY</vt:lpstr>
      <vt:lpstr>CURRENT STATUS -PROJECTS</vt:lpstr>
      <vt:lpstr>CURRENT STATUS -PROJECTS</vt:lpstr>
      <vt:lpstr>TARGET MARKET &amp; WHY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</dc:creator>
  <cp:lastModifiedBy>Jennifer Fox</cp:lastModifiedBy>
  <cp:revision>40</cp:revision>
  <dcterms:created xsi:type="dcterms:W3CDTF">2019-05-01T04:11:50Z</dcterms:created>
  <dcterms:modified xsi:type="dcterms:W3CDTF">2019-11-29T15:29:32Z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2019-05-01T00:00:00Z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2019-05-01T00:00:00Z</vt:filetime>
  </property>
</Properties>
</file>