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27.jpg" ContentType="image/jpeg"/>
  <Override PartName="/ppt/media/image40.JPG" ContentType="image/jpeg"/>
  <Override PartName="/ppt/media/image41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59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4651" r:id="rId2"/>
    <p:sldMasterId id="2147485005" r:id="rId3"/>
    <p:sldMasterId id="2147489548" r:id="rId4"/>
  </p:sldMasterIdLst>
  <p:notesMasterIdLst>
    <p:notesMasterId r:id="rId22"/>
  </p:notesMasterIdLst>
  <p:handoutMasterIdLst>
    <p:handoutMasterId r:id="rId23"/>
  </p:handoutMasterIdLst>
  <p:sldIdLst>
    <p:sldId id="1969" r:id="rId5"/>
    <p:sldId id="1844" r:id="rId6"/>
    <p:sldId id="1948" r:id="rId7"/>
    <p:sldId id="1978" r:id="rId8"/>
    <p:sldId id="1845" r:id="rId9"/>
    <p:sldId id="1976" r:id="rId10"/>
    <p:sldId id="1977" r:id="rId11"/>
    <p:sldId id="1980" r:id="rId12"/>
    <p:sldId id="1981" r:id="rId13"/>
    <p:sldId id="1983" r:id="rId14"/>
    <p:sldId id="1904" r:id="rId15"/>
    <p:sldId id="1906" r:id="rId16"/>
    <p:sldId id="1925" r:id="rId17"/>
    <p:sldId id="1973" r:id="rId18"/>
    <p:sldId id="1931" r:id="rId19"/>
    <p:sldId id="1920" r:id="rId20"/>
    <p:sldId id="1982" r:id="rId21"/>
  </p:sldIdLst>
  <p:sldSz cx="12192000" cy="6858000"/>
  <p:notesSz cx="6797675" cy="99282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07" userDrawn="1">
          <p15:clr>
            <a:srgbClr val="A4A3A4"/>
          </p15:clr>
        </p15:guide>
        <p15:guide id="4" pos="385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EC008C"/>
    <a:srgbClr val="B3C0CE"/>
    <a:srgbClr val="BDD4DC"/>
    <a:srgbClr val="002C5A"/>
    <a:srgbClr val="E5E5E5"/>
    <a:srgbClr val="669900"/>
    <a:srgbClr val="7D7783"/>
    <a:srgbClr val="2D2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657" autoAdjust="0"/>
  </p:normalViewPr>
  <p:slideViewPr>
    <p:cSldViewPr snapToGrid="0" snapToObjects="1">
      <p:cViewPr varScale="1">
        <p:scale>
          <a:sx n="71" d="100"/>
          <a:sy n="71" d="100"/>
        </p:scale>
        <p:origin x="696" y="60"/>
      </p:cViewPr>
      <p:guideLst>
        <p:guide orient="horz" pos="2160"/>
        <p:guide pos="3840"/>
        <p:guide orient="horz" pos="2107"/>
        <p:guide pos="385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327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92237F-CF29-451C-BBC3-202C284CA10D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5E17705-9D1D-4D06-A121-42AEA6F0E601}">
      <dgm:prSet phldrT="[Text]" custT="1"/>
      <dgm:spPr/>
      <dgm:t>
        <a:bodyPr/>
        <a:lstStyle/>
        <a:p>
          <a:r>
            <a:rPr lang="en-GB" sz="1600" dirty="0"/>
            <a:t>Dynamic</a:t>
          </a:r>
        </a:p>
      </dgm:t>
    </dgm:pt>
    <dgm:pt modelId="{452E66D0-4829-4B56-9DE9-F3B363A45F3A}" type="parTrans" cxnId="{6450212C-6687-456D-B4D4-1E9CE5EEB1DC}">
      <dgm:prSet/>
      <dgm:spPr/>
      <dgm:t>
        <a:bodyPr/>
        <a:lstStyle/>
        <a:p>
          <a:endParaRPr lang="en-GB" sz="1600"/>
        </a:p>
      </dgm:t>
    </dgm:pt>
    <dgm:pt modelId="{DA401944-DBB5-47CF-B371-BCD530C22856}" type="sibTrans" cxnId="{6450212C-6687-456D-B4D4-1E9CE5EEB1DC}">
      <dgm:prSet/>
      <dgm:spPr/>
      <dgm:t>
        <a:bodyPr/>
        <a:lstStyle/>
        <a:p>
          <a:endParaRPr lang="en-GB" sz="1600"/>
        </a:p>
      </dgm:t>
    </dgm:pt>
    <dgm:pt modelId="{A2500A41-E8A7-4DDF-900E-DAEE29BAC3F4}">
      <dgm:prSet phldrT="[Text]" custT="1"/>
      <dgm:spPr/>
      <dgm:t>
        <a:bodyPr/>
        <a:lstStyle/>
        <a:p>
          <a:r>
            <a:rPr lang="en-GB" sz="1600" dirty="0"/>
            <a:t>Rising Frequency</a:t>
          </a:r>
        </a:p>
      </dgm:t>
    </dgm:pt>
    <dgm:pt modelId="{D6C05209-9DCF-4385-B5DB-7D5369004580}" type="parTrans" cxnId="{DAEDE84B-52E7-4B2E-8B10-D5EE252C2089}">
      <dgm:prSet/>
      <dgm:spPr/>
      <dgm:t>
        <a:bodyPr/>
        <a:lstStyle/>
        <a:p>
          <a:endParaRPr lang="en-GB" sz="1600"/>
        </a:p>
      </dgm:t>
    </dgm:pt>
    <dgm:pt modelId="{F4695223-7E53-45C0-8A8C-F2D782777C6F}" type="sibTrans" cxnId="{DAEDE84B-52E7-4B2E-8B10-D5EE252C2089}">
      <dgm:prSet/>
      <dgm:spPr/>
      <dgm:t>
        <a:bodyPr/>
        <a:lstStyle/>
        <a:p>
          <a:endParaRPr lang="en-GB" sz="1600"/>
        </a:p>
      </dgm:t>
    </dgm:pt>
    <dgm:pt modelId="{636E98E1-6259-47D1-B717-387843EDD190}">
      <dgm:prSet phldrT="[Text]" custT="1"/>
      <dgm:spPr/>
      <dgm:t>
        <a:bodyPr/>
        <a:lstStyle/>
        <a:p>
          <a:r>
            <a:rPr lang="en-GB" sz="1600" dirty="0"/>
            <a:t>Falling Frequency</a:t>
          </a:r>
        </a:p>
      </dgm:t>
    </dgm:pt>
    <dgm:pt modelId="{FC4DC35E-6703-4065-AF28-4A37353EAD45}" type="parTrans" cxnId="{32299809-AB92-440E-9F63-32CC94EEE013}">
      <dgm:prSet/>
      <dgm:spPr/>
      <dgm:t>
        <a:bodyPr/>
        <a:lstStyle/>
        <a:p>
          <a:endParaRPr lang="en-GB" sz="1600"/>
        </a:p>
      </dgm:t>
    </dgm:pt>
    <dgm:pt modelId="{B7A99BFD-F8A3-422B-9BA7-D1791B6CFE76}" type="sibTrans" cxnId="{32299809-AB92-440E-9F63-32CC94EEE013}">
      <dgm:prSet/>
      <dgm:spPr/>
      <dgm:t>
        <a:bodyPr/>
        <a:lstStyle/>
        <a:p>
          <a:endParaRPr lang="en-GB" sz="1600"/>
        </a:p>
      </dgm:t>
    </dgm:pt>
    <dgm:pt modelId="{711BA24C-9D34-4479-AD1E-C4C1E6AD4B64}">
      <dgm:prSet phldrT="[Text]" custT="1"/>
      <dgm:spPr/>
      <dgm:t>
        <a:bodyPr/>
        <a:lstStyle/>
        <a:p>
          <a:r>
            <a:rPr lang="en-GB" sz="1600" dirty="0"/>
            <a:t>Supply Side Balancing Action</a:t>
          </a:r>
        </a:p>
      </dgm:t>
    </dgm:pt>
    <dgm:pt modelId="{3CBB8F0D-2DBC-44AB-898B-F4EB2E95C3D4}" type="parTrans" cxnId="{DC6879A2-FCF3-40C2-8C89-5E5D2F433A02}">
      <dgm:prSet/>
      <dgm:spPr/>
      <dgm:t>
        <a:bodyPr/>
        <a:lstStyle/>
        <a:p>
          <a:endParaRPr lang="en-GB" sz="1600"/>
        </a:p>
      </dgm:t>
    </dgm:pt>
    <dgm:pt modelId="{ED8C183D-79B7-4158-9234-34F393EFD807}" type="sibTrans" cxnId="{DC6879A2-FCF3-40C2-8C89-5E5D2F433A02}">
      <dgm:prSet/>
      <dgm:spPr/>
      <dgm:t>
        <a:bodyPr/>
        <a:lstStyle/>
        <a:p>
          <a:endParaRPr lang="en-GB" sz="1600"/>
        </a:p>
      </dgm:t>
    </dgm:pt>
    <dgm:pt modelId="{7A558C5F-AD48-4697-A0F6-7A3D3171D6CB}">
      <dgm:prSet phldrT="[Text]" custT="1"/>
      <dgm:spPr/>
      <dgm:t>
        <a:bodyPr/>
        <a:lstStyle/>
        <a:p>
          <a:r>
            <a:rPr lang="en-GB" sz="1600" dirty="0"/>
            <a:t>Turn OFF a generator</a:t>
          </a:r>
        </a:p>
      </dgm:t>
    </dgm:pt>
    <dgm:pt modelId="{EED5E833-B6E5-4E21-8CBE-27311D0B4960}" type="parTrans" cxnId="{30DB5BA6-652A-48CB-9C02-F26565E22104}">
      <dgm:prSet/>
      <dgm:spPr/>
      <dgm:t>
        <a:bodyPr/>
        <a:lstStyle/>
        <a:p>
          <a:endParaRPr lang="en-GB" sz="1600"/>
        </a:p>
      </dgm:t>
    </dgm:pt>
    <dgm:pt modelId="{77F351A6-C005-4EA9-918D-C4AEFD092746}" type="sibTrans" cxnId="{30DB5BA6-652A-48CB-9C02-F26565E22104}">
      <dgm:prSet/>
      <dgm:spPr/>
      <dgm:t>
        <a:bodyPr/>
        <a:lstStyle/>
        <a:p>
          <a:endParaRPr lang="en-GB" sz="1600"/>
        </a:p>
      </dgm:t>
    </dgm:pt>
    <dgm:pt modelId="{FC224CDA-67C6-4F6F-820E-2946CDEB886C}">
      <dgm:prSet phldrT="[Text]" custT="1"/>
      <dgm:spPr/>
      <dgm:t>
        <a:bodyPr/>
        <a:lstStyle/>
        <a:p>
          <a:r>
            <a:rPr lang="en-GB" sz="1600" dirty="0"/>
            <a:t>Turn ON a generator</a:t>
          </a:r>
        </a:p>
      </dgm:t>
    </dgm:pt>
    <dgm:pt modelId="{BF1068E4-41AB-44E7-B53C-139F0885FB44}" type="parTrans" cxnId="{AF057F0C-DF4F-4080-8E71-26F1D568CE16}">
      <dgm:prSet/>
      <dgm:spPr/>
      <dgm:t>
        <a:bodyPr/>
        <a:lstStyle/>
        <a:p>
          <a:endParaRPr lang="en-GB" sz="1600"/>
        </a:p>
      </dgm:t>
    </dgm:pt>
    <dgm:pt modelId="{195FD783-2F14-4A11-A506-5C1578DC4C0D}" type="sibTrans" cxnId="{AF057F0C-DF4F-4080-8E71-26F1D568CE16}">
      <dgm:prSet/>
      <dgm:spPr/>
      <dgm:t>
        <a:bodyPr/>
        <a:lstStyle/>
        <a:p>
          <a:endParaRPr lang="en-GB" sz="1600"/>
        </a:p>
      </dgm:t>
    </dgm:pt>
    <dgm:pt modelId="{B951B81F-C2B7-4709-870F-F47F0408740B}">
      <dgm:prSet phldrT="[Text]" custT="1"/>
      <dgm:spPr/>
      <dgm:t>
        <a:bodyPr/>
        <a:lstStyle/>
        <a:p>
          <a:r>
            <a:rPr lang="en-GB" sz="1600" dirty="0"/>
            <a:t>Demand Side Balancing Action</a:t>
          </a:r>
        </a:p>
      </dgm:t>
    </dgm:pt>
    <dgm:pt modelId="{7BBE269E-2270-4161-B5C6-704D2634A109}" type="parTrans" cxnId="{E541DEF2-E9E0-4FE7-B243-0A60B2F1412C}">
      <dgm:prSet/>
      <dgm:spPr/>
      <dgm:t>
        <a:bodyPr/>
        <a:lstStyle/>
        <a:p>
          <a:endParaRPr lang="en-GB" sz="1600"/>
        </a:p>
      </dgm:t>
    </dgm:pt>
    <dgm:pt modelId="{D50470B0-44AA-4EAD-A6BD-5B7F6AD59C39}" type="sibTrans" cxnId="{E541DEF2-E9E0-4FE7-B243-0A60B2F1412C}">
      <dgm:prSet/>
      <dgm:spPr/>
      <dgm:t>
        <a:bodyPr/>
        <a:lstStyle/>
        <a:p>
          <a:endParaRPr lang="en-GB" sz="1600"/>
        </a:p>
      </dgm:t>
    </dgm:pt>
    <dgm:pt modelId="{4A8264E3-FE04-486C-ACB0-93869506CDE1}">
      <dgm:prSet phldrT="[Text]" custT="1"/>
      <dgm:spPr/>
      <dgm:t>
        <a:bodyPr/>
        <a:lstStyle/>
        <a:p>
          <a:r>
            <a:rPr lang="en-GB" sz="1600" dirty="0"/>
            <a:t>Turn ON a load</a:t>
          </a:r>
        </a:p>
      </dgm:t>
    </dgm:pt>
    <dgm:pt modelId="{3C86B8A9-EFDE-4BAD-8153-4DDBE3B518E7}" type="parTrans" cxnId="{EC31854D-9E52-4B34-A8E1-C2AEFB773D2C}">
      <dgm:prSet/>
      <dgm:spPr/>
      <dgm:t>
        <a:bodyPr/>
        <a:lstStyle/>
        <a:p>
          <a:endParaRPr lang="en-GB" sz="1600"/>
        </a:p>
      </dgm:t>
    </dgm:pt>
    <dgm:pt modelId="{6012DC06-3B66-4328-A897-926C70E8C939}" type="sibTrans" cxnId="{EC31854D-9E52-4B34-A8E1-C2AEFB773D2C}">
      <dgm:prSet/>
      <dgm:spPr/>
      <dgm:t>
        <a:bodyPr/>
        <a:lstStyle/>
        <a:p>
          <a:endParaRPr lang="en-GB" sz="1600"/>
        </a:p>
      </dgm:t>
    </dgm:pt>
    <dgm:pt modelId="{6002C5BB-79D0-4ED6-A404-447A10B55A83}">
      <dgm:prSet phldrT="[Text]" custT="1"/>
      <dgm:spPr/>
      <dgm:t>
        <a:bodyPr/>
        <a:lstStyle/>
        <a:p>
          <a:r>
            <a:rPr lang="en-GB" sz="1600" dirty="0"/>
            <a:t>Turn OFF a load</a:t>
          </a:r>
        </a:p>
      </dgm:t>
    </dgm:pt>
    <dgm:pt modelId="{10220FDB-75A1-4B55-8056-4A68D5F88BFD}" type="parTrans" cxnId="{E7C2D1B4-EE6C-440D-98D2-63ADA54D3E09}">
      <dgm:prSet/>
      <dgm:spPr/>
      <dgm:t>
        <a:bodyPr/>
        <a:lstStyle/>
        <a:p>
          <a:endParaRPr lang="en-GB" sz="1600"/>
        </a:p>
      </dgm:t>
    </dgm:pt>
    <dgm:pt modelId="{9E6F57E6-A7B7-4638-82F2-69B6EB912632}" type="sibTrans" cxnId="{E7C2D1B4-EE6C-440D-98D2-63ADA54D3E09}">
      <dgm:prSet/>
      <dgm:spPr/>
      <dgm:t>
        <a:bodyPr/>
        <a:lstStyle/>
        <a:p>
          <a:endParaRPr lang="en-GB" sz="1600"/>
        </a:p>
      </dgm:t>
    </dgm:pt>
    <dgm:pt modelId="{BEFDAFBA-3117-4403-B9CC-244B4B0ECBEA}" type="pres">
      <dgm:prSet presAssocID="{7B92237F-CF29-451C-BBC3-202C284CA10D}" presName="theList" presStyleCnt="0">
        <dgm:presLayoutVars>
          <dgm:dir/>
          <dgm:animLvl val="lvl"/>
          <dgm:resizeHandles val="exact"/>
        </dgm:presLayoutVars>
      </dgm:prSet>
      <dgm:spPr/>
    </dgm:pt>
    <dgm:pt modelId="{047E6C94-1CBF-4473-8C01-679779D55DAC}" type="pres">
      <dgm:prSet presAssocID="{65E17705-9D1D-4D06-A121-42AEA6F0E601}" presName="compNode" presStyleCnt="0"/>
      <dgm:spPr/>
    </dgm:pt>
    <dgm:pt modelId="{15C673EB-241D-4AD2-8734-86412AFD1F8C}" type="pres">
      <dgm:prSet presAssocID="{65E17705-9D1D-4D06-A121-42AEA6F0E601}" presName="aNode" presStyleLbl="bgShp" presStyleIdx="0" presStyleCnt="3" custLinFactNeighborX="-38"/>
      <dgm:spPr/>
    </dgm:pt>
    <dgm:pt modelId="{01957FC8-DC5E-4C4A-A548-959DF2A8FB29}" type="pres">
      <dgm:prSet presAssocID="{65E17705-9D1D-4D06-A121-42AEA6F0E601}" presName="textNode" presStyleLbl="bgShp" presStyleIdx="0" presStyleCnt="3"/>
      <dgm:spPr/>
    </dgm:pt>
    <dgm:pt modelId="{1C2DF4C4-67BC-492E-8928-4AB79826A55B}" type="pres">
      <dgm:prSet presAssocID="{65E17705-9D1D-4D06-A121-42AEA6F0E601}" presName="compChildNode" presStyleCnt="0"/>
      <dgm:spPr/>
    </dgm:pt>
    <dgm:pt modelId="{FA2ED74B-31EC-40C4-BD78-D36F19066E3A}" type="pres">
      <dgm:prSet presAssocID="{65E17705-9D1D-4D06-A121-42AEA6F0E601}" presName="theInnerList" presStyleCnt="0"/>
      <dgm:spPr/>
    </dgm:pt>
    <dgm:pt modelId="{1BE8EF03-C479-4B5A-BE90-8287DDC41FFD}" type="pres">
      <dgm:prSet presAssocID="{A2500A41-E8A7-4DDF-900E-DAEE29BAC3F4}" presName="childNode" presStyleLbl="node1" presStyleIdx="0" presStyleCnt="6">
        <dgm:presLayoutVars>
          <dgm:bulletEnabled val="1"/>
        </dgm:presLayoutVars>
      </dgm:prSet>
      <dgm:spPr/>
    </dgm:pt>
    <dgm:pt modelId="{A31CCFA4-A062-4BD6-AE06-94C6CEF79290}" type="pres">
      <dgm:prSet presAssocID="{A2500A41-E8A7-4DDF-900E-DAEE29BAC3F4}" presName="aSpace2" presStyleCnt="0"/>
      <dgm:spPr/>
    </dgm:pt>
    <dgm:pt modelId="{A14DB850-F3E2-42AF-91F8-A565AA601FFB}" type="pres">
      <dgm:prSet presAssocID="{636E98E1-6259-47D1-B717-387843EDD190}" presName="childNode" presStyleLbl="node1" presStyleIdx="1" presStyleCnt="6">
        <dgm:presLayoutVars>
          <dgm:bulletEnabled val="1"/>
        </dgm:presLayoutVars>
      </dgm:prSet>
      <dgm:spPr/>
    </dgm:pt>
    <dgm:pt modelId="{392F14EA-FA62-4029-8536-59F635798B40}" type="pres">
      <dgm:prSet presAssocID="{65E17705-9D1D-4D06-A121-42AEA6F0E601}" presName="aSpace" presStyleCnt="0"/>
      <dgm:spPr/>
    </dgm:pt>
    <dgm:pt modelId="{BD6A6BED-2E98-40A4-B8F0-0EC71805B180}" type="pres">
      <dgm:prSet presAssocID="{711BA24C-9D34-4479-AD1E-C4C1E6AD4B64}" presName="compNode" presStyleCnt="0"/>
      <dgm:spPr/>
    </dgm:pt>
    <dgm:pt modelId="{A15FF41C-C289-4F76-B9CD-751C6374C614}" type="pres">
      <dgm:prSet presAssocID="{711BA24C-9D34-4479-AD1E-C4C1E6AD4B64}" presName="aNode" presStyleLbl="bgShp" presStyleIdx="1" presStyleCnt="3"/>
      <dgm:spPr/>
    </dgm:pt>
    <dgm:pt modelId="{5957CC90-0EF0-4C27-BFC6-D9139847F7F1}" type="pres">
      <dgm:prSet presAssocID="{711BA24C-9D34-4479-AD1E-C4C1E6AD4B64}" presName="textNode" presStyleLbl="bgShp" presStyleIdx="1" presStyleCnt="3"/>
      <dgm:spPr/>
    </dgm:pt>
    <dgm:pt modelId="{53B74264-B8B3-4B76-AB04-F46342713BEA}" type="pres">
      <dgm:prSet presAssocID="{711BA24C-9D34-4479-AD1E-C4C1E6AD4B64}" presName="compChildNode" presStyleCnt="0"/>
      <dgm:spPr/>
    </dgm:pt>
    <dgm:pt modelId="{90DAF8C7-078D-4746-86F1-6E66DDFEC4B5}" type="pres">
      <dgm:prSet presAssocID="{711BA24C-9D34-4479-AD1E-C4C1E6AD4B64}" presName="theInnerList" presStyleCnt="0"/>
      <dgm:spPr/>
    </dgm:pt>
    <dgm:pt modelId="{4A31A2FB-B48E-4298-A622-819C9C4705F1}" type="pres">
      <dgm:prSet presAssocID="{7A558C5F-AD48-4697-A0F6-7A3D3171D6CB}" presName="childNode" presStyleLbl="node1" presStyleIdx="2" presStyleCnt="6">
        <dgm:presLayoutVars>
          <dgm:bulletEnabled val="1"/>
        </dgm:presLayoutVars>
      </dgm:prSet>
      <dgm:spPr/>
    </dgm:pt>
    <dgm:pt modelId="{7927E951-5516-4FD0-9679-9FD83C6289AF}" type="pres">
      <dgm:prSet presAssocID="{7A558C5F-AD48-4697-A0F6-7A3D3171D6CB}" presName="aSpace2" presStyleCnt="0"/>
      <dgm:spPr/>
    </dgm:pt>
    <dgm:pt modelId="{84390F19-73FF-4BF3-AB1C-2CAD47983A22}" type="pres">
      <dgm:prSet presAssocID="{FC224CDA-67C6-4F6F-820E-2946CDEB886C}" presName="childNode" presStyleLbl="node1" presStyleIdx="3" presStyleCnt="6">
        <dgm:presLayoutVars>
          <dgm:bulletEnabled val="1"/>
        </dgm:presLayoutVars>
      </dgm:prSet>
      <dgm:spPr/>
    </dgm:pt>
    <dgm:pt modelId="{BEE0E7CB-8363-44AD-A958-583A5FDA0D3E}" type="pres">
      <dgm:prSet presAssocID="{711BA24C-9D34-4479-AD1E-C4C1E6AD4B64}" presName="aSpace" presStyleCnt="0"/>
      <dgm:spPr/>
    </dgm:pt>
    <dgm:pt modelId="{2116D7A9-B141-43C5-8594-0F6F7DBB0B7A}" type="pres">
      <dgm:prSet presAssocID="{B951B81F-C2B7-4709-870F-F47F0408740B}" presName="compNode" presStyleCnt="0"/>
      <dgm:spPr/>
    </dgm:pt>
    <dgm:pt modelId="{85E490BA-B51F-4808-8630-66B38ACD98D6}" type="pres">
      <dgm:prSet presAssocID="{B951B81F-C2B7-4709-870F-F47F0408740B}" presName="aNode" presStyleLbl="bgShp" presStyleIdx="2" presStyleCnt="3" custLinFactNeighborY="392"/>
      <dgm:spPr/>
    </dgm:pt>
    <dgm:pt modelId="{DEADB405-FFB4-497F-939F-E3FB094E1D6D}" type="pres">
      <dgm:prSet presAssocID="{B951B81F-C2B7-4709-870F-F47F0408740B}" presName="textNode" presStyleLbl="bgShp" presStyleIdx="2" presStyleCnt="3"/>
      <dgm:spPr/>
    </dgm:pt>
    <dgm:pt modelId="{B7BEF342-9A76-4C3D-A76B-6680F2343AD6}" type="pres">
      <dgm:prSet presAssocID="{B951B81F-C2B7-4709-870F-F47F0408740B}" presName="compChildNode" presStyleCnt="0"/>
      <dgm:spPr/>
    </dgm:pt>
    <dgm:pt modelId="{FF910D00-D8CD-40C9-9603-A76307B5EA8B}" type="pres">
      <dgm:prSet presAssocID="{B951B81F-C2B7-4709-870F-F47F0408740B}" presName="theInnerList" presStyleCnt="0"/>
      <dgm:spPr/>
    </dgm:pt>
    <dgm:pt modelId="{05D96D16-227F-4CBF-861A-7C6333A02208}" type="pres">
      <dgm:prSet presAssocID="{4A8264E3-FE04-486C-ACB0-93869506CDE1}" presName="childNode" presStyleLbl="node1" presStyleIdx="4" presStyleCnt="6">
        <dgm:presLayoutVars>
          <dgm:bulletEnabled val="1"/>
        </dgm:presLayoutVars>
      </dgm:prSet>
      <dgm:spPr/>
    </dgm:pt>
    <dgm:pt modelId="{BF422B2D-2530-42A4-9ED2-CAB4D7BFA183}" type="pres">
      <dgm:prSet presAssocID="{4A8264E3-FE04-486C-ACB0-93869506CDE1}" presName="aSpace2" presStyleCnt="0"/>
      <dgm:spPr/>
    </dgm:pt>
    <dgm:pt modelId="{0671ECCE-4BB9-4DE3-B06E-1FAAEF87DA77}" type="pres">
      <dgm:prSet presAssocID="{6002C5BB-79D0-4ED6-A404-447A10B55A83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8D409607-4742-4C05-982B-73C4F7909931}" type="presOf" srcId="{4A8264E3-FE04-486C-ACB0-93869506CDE1}" destId="{05D96D16-227F-4CBF-861A-7C6333A02208}" srcOrd="0" destOrd="0" presId="urn:microsoft.com/office/officeart/2005/8/layout/lProcess2"/>
    <dgm:cxn modelId="{32299809-AB92-440E-9F63-32CC94EEE013}" srcId="{65E17705-9D1D-4D06-A121-42AEA6F0E601}" destId="{636E98E1-6259-47D1-B717-387843EDD190}" srcOrd="1" destOrd="0" parTransId="{FC4DC35E-6703-4065-AF28-4A37353EAD45}" sibTransId="{B7A99BFD-F8A3-422B-9BA7-D1791B6CFE76}"/>
    <dgm:cxn modelId="{AF057F0C-DF4F-4080-8E71-26F1D568CE16}" srcId="{711BA24C-9D34-4479-AD1E-C4C1E6AD4B64}" destId="{FC224CDA-67C6-4F6F-820E-2946CDEB886C}" srcOrd="1" destOrd="0" parTransId="{BF1068E4-41AB-44E7-B53C-139F0885FB44}" sibTransId="{195FD783-2F14-4A11-A506-5C1578DC4C0D}"/>
    <dgm:cxn modelId="{38D82916-4762-46D4-A25C-DC57A9B32FDC}" type="presOf" srcId="{B951B81F-C2B7-4709-870F-F47F0408740B}" destId="{DEADB405-FFB4-497F-939F-E3FB094E1D6D}" srcOrd="1" destOrd="0" presId="urn:microsoft.com/office/officeart/2005/8/layout/lProcess2"/>
    <dgm:cxn modelId="{6450212C-6687-456D-B4D4-1E9CE5EEB1DC}" srcId="{7B92237F-CF29-451C-BBC3-202C284CA10D}" destId="{65E17705-9D1D-4D06-A121-42AEA6F0E601}" srcOrd="0" destOrd="0" parTransId="{452E66D0-4829-4B56-9DE9-F3B363A45F3A}" sibTransId="{DA401944-DBB5-47CF-B371-BCD530C22856}"/>
    <dgm:cxn modelId="{95F99D3E-DD67-4DE0-B2FA-08FE0FA75C89}" type="presOf" srcId="{A2500A41-E8A7-4DDF-900E-DAEE29BAC3F4}" destId="{1BE8EF03-C479-4B5A-BE90-8287DDC41FFD}" srcOrd="0" destOrd="0" presId="urn:microsoft.com/office/officeart/2005/8/layout/lProcess2"/>
    <dgm:cxn modelId="{DBC5E15F-2FA5-4D48-98CC-79A02D785172}" type="presOf" srcId="{65E17705-9D1D-4D06-A121-42AEA6F0E601}" destId="{15C673EB-241D-4AD2-8734-86412AFD1F8C}" srcOrd="0" destOrd="0" presId="urn:microsoft.com/office/officeart/2005/8/layout/lProcess2"/>
    <dgm:cxn modelId="{DAEDE84B-52E7-4B2E-8B10-D5EE252C2089}" srcId="{65E17705-9D1D-4D06-A121-42AEA6F0E601}" destId="{A2500A41-E8A7-4DDF-900E-DAEE29BAC3F4}" srcOrd="0" destOrd="0" parTransId="{D6C05209-9DCF-4385-B5DB-7D5369004580}" sibTransId="{F4695223-7E53-45C0-8A8C-F2D782777C6F}"/>
    <dgm:cxn modelId="{F095996C-FCAF-49FD-8751-7EC8EC153910}" type="presOf" srcId="{6002C5BB-79D0-4ED6-A404-447A10B55A83}" destId="{0671ECCE-4BB9-4DE3-B06E-1FAAEF87DA77}" srcOrd="0" destOrd="0" presId="urn:microsoft.com/office/officeart/2005/8/layout/lProcess2"/>
    <dgm:cxn modelId="{EC31854D-9E52-4B34-A8E1-C2AEFB773D2C}" srcId="{B951B81F-C2B7-4709-870F-F47F0408740B}" destId="{4A8264E3-FE04-486C-ACB0-93869506CDE1}" srcOrd="0" destOrd="0" parTransId="{3C86B8A9-EFDE-4BAD-8153-4DDBE3B518E7}" sibTransId="{6012DC06-3B66-4328-A897-926C70E8C939}"/>
    <dgm:cxn modelId="{1D6E9B77-15C5-4E27-802B-94D48B884194}" type="presOf" srcId="{B951B81F-C2B7-4709-870F-F47F0408740B}" destId="{85E490BA-B51F-4808-8630-66B38ACD98D6}" srcOrd="0" destOrd="0" presId="urn:microsoft.com/office/officeart/2005/8/layout/lProcess2"/>
    <dgm:cxn modelId="{7FE56B7B-2C8A-4707-98E9-B371689F1B94}" type="presOf" srcId="{636E98E1-6259-47D1-B717-387843EDD190}" destId="{A14DB850-F3E2-42AF-91F8-A565AA601FFB}" srcOrd="0" destOrd="0" presId="urn:microsoft.com/office/officeart/2005/8/layout/lProcess2"/>
    <dgm:cxn modelId="{C597557B-3C1D-4BDE-BCDF-CC605EAC14D2}" type="presOf" srcId="{711BA24C-9D34-4479-AD1E-C4C1E6AD4B64}" destId="{5957CC90-0EF0-4C27-BFC6-D9139847F7F1}" srcOrd="1" destOrd="0" presId="urn:microsoft.com/office/officeart/2005/8/layout/lProcess2"/>
    <dgm:cxn modelId="{3BDCDC94-B20F-43B9-BE41-C346B43FEFB5}" type="presOf" srcId="{65E17705-9D1D-4D06-A121-42AEA6F0E601}" destId="{01957FC8-DC5E-4C4A-A548-959DF2A8FB29}" srcOrd="1" destOrd="0" presId="urn:microsoft.com/office/officeart/2005/8/layout/lProcess2"/>
    <dgm:cxn modelId="{826E7896-15C3-4D94-BC1A-1826523197AE}" type="presOf" srcId="{711BA24C-9D34-4479-AD1E-C4C1E6AD4B64}" destId="{A15FF41C-C289-4F76-B9CD-751C6374C614}" srcOrd="0" destOrd="0" presId="urn:microsoft.com/office/officeart/2005/8/layout/lProcess2"/>
    <dgm:cxn modelId="{461BB2A0-8BC9-41AA-B4B2-1D5223A41196}" type="presOf" srcId="{FC224CDA-67C6-4F6F-820E-2946CDEB886C}" destId="{84390F19-73FF-4BF3-AB1C-2CAD47983A22}" srcOrd="0" destOrd="0" presId="urn:microsoft.com/office/officeart/2005/8/layout/lProcess2"/>
    <dgm:cxn modelId="{DC6879A2-FCF3-40C2-8C89-5E5D2F433A02}" srcId="{7B92237F-CF29-451C-BBC3-202C284CA10D}" destId="{711BA24C-9D34-4479-AD1E-C4C1E6AD4B64}" srcOrd="1" destOrd="0" parTransId="{3CBB8F0D-2DBC-44AB-898B-F4EB2E95C3D4}" sibTransId="{ED8C183D-79B7-4158-9234-34F393EFD807}"/>
    <dgm:cxn modelId="{30DB5BA6-652A-48CB-9C02-F26565E22104}" srcId="{711BA24C-9D34-4479-AD1E-C4C1E6AD4B64}" destId="{7A558C5F-AD48-4697-A0F6-7A3D3171D6CB}" srcOrd="0" destOrd="0" parTransId="{EED5E833-B6E5-4E21-8CBE-27311D0B4960}" sibTransId="{77F351A6-C005-4EA9-918D-C4AEFD092746}"/>
    <dgm:cxn modelId="{E7C2D1B4-EE6C-440D-98D2-63ADA54D3E09}" srcId="{B951B81F-C2B7-4709-870F-F47F0408740B}" destId="{6002C5BB-79D0-4ED6-A404-447A10B55A83}" srcOrd="1" destOrd="0" parTransId="{10220FDB-75A1-4B55-8056-4A68D5F88BFD}" sibTransId="{9E6F57E6-A7B7-4638-82F2-69B6EB912632}"/>
    <dgm:cxn modelId="{E98690E2-473D-4FFF-9CF7-14F339E73390}" type="presOf" srcId="{7A558C5F-AD48-4697-A0F6-7A3D3171D6CB}" destId="{4A31A2FB-B48E-4298-A622-819C9C4705F1}" srcOrd="0" destOrd="0" presId="urn:microsoft.com/office/officeart/2005/8/layout/lProcess2"/>
    <dgm:cxn modelId="{E541DEF2-E9E0-4FE7-B243-0A60B2F1412C}" srcId="{7B92237F-CF29-451C-BBC3-202C284CA10D}" destId="{B951B81F-C2B7-4709-870F-F47F0408740B}" srcOrd="2" destOrd="0" parTransId="{7BBE269E-2270-4161-B5C6-704D2634A109}" sibTransId="{D50470B0-44AA-4EAD-A6BD-5B7F6AD59C39}"/>
    <dgm:cxn modelId="{FCD065FE-4B7F-49BF-B91C-964268BF24F4}" type="presOf" srcId="{7B92237F-CF29-451C-BBC3-202C284CA10D}" destId="{BEFDAFBA-3117-4403-B9CC-244B4B0ECBEA}" srcOrd="0" destOrd="0" presId="urn:microsoft.com/office/officeart/2005/8/layout/lProcess2"/>
    <dgm:cxn modelId="{97CDA2CE-F069-406C-AC64-580A414BAA1D}" type="presParOf" srcId="{BEFDAFBA-3117-4403-B9CC-244B4B0ECBEA}" destId="{047E6C94-1CBF-4473-8C01-679779D55DAC}" srcOrd="0" destOrd="0" presId="urn:microsoft.com/office/officeart/2005/8/layout/lProcess2"/>
    <dgm:cxn modelId="{F744B719-B622-4AE6-9243-2B50D736B29F}" type="presParOf" srcId="{047E6C94-1CBF-4473-8C01-679779D55DAC}" destId="{15C673EB-241D-4AD2-8734-86412AFD1F8C}" srcOrd="0" destOrd="0" presId="urn:microsoft.com/office/officeart/2005/8/layout/lProcess2"/>
    <dgm:cxn modelId="{863B898F-887E-4C16-AABB-DF18041F7A7D}" type="presParOf" srcId="{047E6C94-1CBF-4473-8C01-679779D55DAC}" destId="{01957FC8-DC5E-4C4A-A548-959DF2A8FB29}" srcOrd="1" destOrd="0" presId="urn:microsoft.com/office/officeart/2005/8/layout/lProcess2"/>
    <dgm:cxn modelId="{5249557D-9DFB-4534-AD1E-AE31186B78A8}" type="presParOf" srcId="{047E6C94-1CBF-4473-8C01-679779D55DAC}" destId="{1C2DF4C4-67BC-492E-8928-4AB79826A55B}" srcOrd="2" destOrd="0" presId="urn:microsoft.com/office/officeart/2005/8/layout/lProcess2"/>
    <dgm:cxn modelId="{31494098-FE50-4CF3-B5B4-22D94986DC6D}" type="presParOf" srcId="{1C2DF4C4-67BC-492E-8928-4AB79826A55B}" destId="{FA2ED74B-31EC-40C4-BD78-D36F19066E3A}" srcOrd="0" destOrd="0" presId="urn:microsoft.com/office/officeart/2005/8/layout/lProcess2"/>
    <dgm:cxn modelId="{3BCD26F8-FD0D-4D2B-B261-E138DCDA9173}" type="presParOf" srcId="{FA2ED74B-31EC-40C4-BD78-D36F19066E3A}" destId="{1BE8EF03-C479-4B5A-BE90-8287DDC41FFD}" srcOrd="0" destOrd="0" presId="urn:microsoft.com/office/officeart/2005/8/layout/lProcess2"/>
    <dgm:cxn modelId="{C6453C4F-4550-41B7-9787-C3077CD2B45F}" type="presParOf" srcId="{FA2ED74B-31EC-40C4-BD78-D36F19066E3A}" destId="{A31CCFA4-A062-4BD6-AE06-94C6CEF79290}" srcOrd="1" destOrd="0" presId="urn:microsoft.com/office/officeart/2005/8/layout/lProcess2"/>
    <dgm:cxn modelId="{AA245ABB-EE07-4A4F-88FE-61EA5E398812}" type="presParOf" srcId="{FA2ED74B-31EC-40C4-BD78-D36F19066E3A}" destId="{A14DB850-F3E2-42AF-91F8-A565AA601FFB}" srcOrd="2" destOrd="0" presId="urn:microsoft.com/office/officeart/2005/8/layout/lProcess2"/>
    <dgm:cxn modelId="{CD6E407F-5513-4B47-9E47-493D9A040474}" type="presParOf" srcId="{BEFDAFBA-3117-4403-B9CC-244B4B0ECBEA}" destId="{392F14EA-FA62-4029-8536-59F635798B40}" srcOrd="1" destOrd="0" presId="urn:microsoft.com/office/officeart/2005/8/layout/lProcess2"/>
    <dgm:cxn modelId="{F4F5F272-12A9-4142-9CE7-4C7F79F5CC8C}" type="presParOf" srcId="{BEFDAFBA-3117-4403-B9CC-244B4B0ECBEA}" destId="{BD6A6BED-2E98-40A4-B8F0-0EC71805B180}" srcOrd="2" destOrd="0" presId="urn:microsoft.com/office/officeart/2005/8/layout/lProcess2"/>
    <dgm:cxn modelId="{1774DD37-2698-4CC8-8E98-47C696EB25FE}" type="presParOf" srcId="{BD6A6BED-2E98-40A4-B8F0-0EC71805B180}" destId="{A15FF41C-C289-4F76-B9CD-751C6374C614}" srcOrd="0" destOrd="0" presId="urn:microsoft.com/office/officeart/2005/8/layout/lProcess2"/>
    <dgm:cxn modelId="{7DEBE2A9-EF0F-46C9-A419-876C15D7C796}" type="presParOf" srcId="{BD6A6BED-2E98-40A4-B8F0-0EC71805B180}" destId="{5957CC90-0EF0-4C27-BFC6-D9139847F7F1}" srcOrd="1" destOrd="0" presId="urn:microsoft.com/office/officeart/2005/8/layout/lProcess2"/>
    <dgm:cxn modelId="{77372E12-92C8-46C8-B34F-996FF25118D6}" type="presParOf" srcId="{BD6A6BED-2E98-40A4-B8F0-0EC71805B180}" destId="{53B74264-B8B3-4B76-AB04-F46342713BEA}" srcOrd="2" destOrd="0" presId="urn:microsoft.com/office/officeart/2005/8/layout/lProcess2"/>
    <dgm:cxn modelId="{66001674-754D-46EF-9F38-01490ADE03CC}" type="presParOf" srcId="{53B74264-B8B3-4B76-AB04-F46342713BEA}" destId="{90DAF8C7-078D-4746-86F1-6E66DDFEC4B5}" srcOrd="0" destOrd="0" presId="urn:microsoft.com/office/officeart/2005/8/layout/lProcess2"/>
    <dgm:cxn modelId="{E6E3D0CE-FFE8-42C7-B1EE-F94658573F5F}" type="presParOf" srcId="{90DAF8C7-078D-4746-86F1-6E66DDFEC4B5}" destId="{4A31A2FB-B48E-4298-A622-819C9C4705F1}" srcOrd="0" destOrd="0" presId="urn:microsoft.com/office/officeart/2005/8/layout/lProcess2"/>
    <dgm:cxn modelId="{CCE94F4C-AA18-486C-A7B9-7A9BA50EE099}" type="presParOf" srcId="{90DAF8C7-078D-4746-86F1-6E66DDFEC4B5}" destId="{7927E951-5516-4FD0-9679-9FD83C6289AF}" srcOrd="1" destOrd="0" presId="urn:microsoft.com/office/officeart/2005/8/layout/lProcess2"/>
    <dgm:cxn modelId="{1575AA5D-4763-4C34-8B00-8CFD51ABDA53}" type="presParOf" srcId="{90DAF8C7-078D-4746-86F1-6E66DDFEC4B5}" destId="{84390F19-73FF-4BF3-AB1C-2CAD47983A22}" srcOrd="2" destOrd="0" presId="urn:microsoft.com/office/officeart/2005/8/layout/lProcess2"/>
    <dgm:cxn modelId="{8DB85F33-4735-419B-99B2-AEE1D859CC5E}" type="presParOf" srcId="{BEFDAFBA-3117-4403-B9CC-244B4B0ECBEA}" destId="{BEE0E7CB-8363-44AD-A958-583A5FDA0D3E}" srcOrd="3" destOrd="0" presId="urn:microsoft.com/office/officeart/2005/8/layout/lProcess2"/>
    <dgm:cxn modelId="{378C8D36-732B-40CA-8429-A7093B1ABBF4}" type="presParOf" srcId="{BEFDAFBA-3117-4403-B9CC-244B4B0ECBEA}" destId="{2116D7A9-B141-43C5-8594-0F6F7DBB0B7A}" srcOrd="4" destOrd="0" presId="urn:microsoft.com/office/officeart/2005/8/layout/lProcess2"/>
    <dgm:cxn modelId="{FC57A616-908F-42E3-B690-870FDF21EEAA}" type="presParOf" srcId="{2116D7A9-B141-43C5-8594-0F6F7DBB0B7A}" destId="{85E490BA-B51F-4808-8630-66B38ACD98D6}" srcOrd="0" destOrd="0" presId="urn:microsoft.com/office/officeart/2005/8/layout/lProcess2"/>
    <dgm:cxn modelId="{728F2D6B-5517-4DC3-9065-46F9CFE2AAEB}" type="presParOf" srcId="{2116D7A9-B141-43C5-8594-0F6F7DBB0B7A}" destId="{DEADB405-FFB4-497F-939F-E3FB094E1D6D}" srcOrd="1" destOrd="0" presId="urn:microsoft.com/office/officeart/2005/8/layout/lProcess2"/>
    <dgm:cxn modelId="{A7AF2B9A-CF88-4D52-82AA-11697F113D19}" type="presParOf" srcId="{2116D7A9-B141-43C5-8594-0F6F7DBB0B7A}" destId="{B7BEF342-9A76-4C3D-A76B-6680F2343AD6}" srcOrd="2" destOrd="0" presId="urn:microsoft.com/office/officeart/2005/8/layout/lProcess2"/>
    <dgm:cxn modelId="{C4DB9D62-B296-4C66-9345-F35191CA3778}" type="presParOf" srcId="{B7BEF342-9A76-4C3D-A76B-6680F2343AD6}" destId="{FF910D00-D8CD-40C9-9603-A76307B5EA8B}" srcOrd="0" destOrd="0" presId="urn:microsoft.com/office/officeart/2005/8/layout/lProcess2"/>
    <dgm:cxn modelId="{3AE6BD8D-8139-4AC3-BC26-DC67378F4099}" type="presParOf" srcId="{FF910D00-D8CD-40C9-9603-A76307B5EA8B}" destId="{05D96D16-227F-4CBF-861A-7C6333A02208}" srcOrd="0" destOrd="0" presId="urn:microsoft.com/office/officeart/2005/8/layout/lProcess2"/>
    <dgm:cxn modelId="{E551AA12-36B4-4F31-AA05-AA8AA68F0D39}" type="presParOf" srcId="{FF910D00-D8CD-40C9-9603-A76307B5EA8B}" destId="{BF422B2D-2530-42A4-9ED2-CAB4D7BFA183}" srcOrd="1" destOrd="0" presId="urn:microsoft.com/office/officeart/2005/8/layout/lProcess2"/>
    <dgm:cxn modelId="{3A81799C-ACBD-4C84-8BA5-218E818B7F35}" type="presParOf" srcId="{FF910D00-D8CD-40C9-9603-A76307B5EA8B}" destId="{0671ECCE-4BB9-4DE3-B06E-1FAAEF87DA77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C673EB-241D-4AD2-8734-86412AFD1F8C}">
      <dsp:nvSpPr>
        <dsp:cNvPr id="0" name=""/>
        <dsp:cNvSpPr/>
      </dsp:nvSpPr>
      <dsp:spPr>
        <a:xfrm>
          <a:off x="7" y="0"/>
          <a:ext cx="1652612" cy="216164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Dynamic</a:t>
          </a:r>
        </a:p>
      </dsp:txBody>
      <dsp:txXfrm>
        <a:off x="7" y="0"/>
        <a:ext cx="1652612" cy="648493"/>
      </dsp:txXfrm>
    </dsp:sp>
    <dsp:sp modelId="{1BE8EF03-C479-4B5A-BE90-8287DDC41FFD}">
      <dsp:nvSpPr>
        <dsp:cNvPr id="0" name=""/>
        <dsp:cNvSpPr/>
      </dsp:nvSpPr>
      <dsp:spPr>
        <a:xfrm>
          <a:off x="165896" y="649127"/>
          <a:ext cx="1322089" cy="651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Rising Frequency</a:t>
          </a:r>
        </a:p>
      </dsp:txBody>
      <dsp:txXfrm>
        <a:off x="184986" y="668217"/>
        <a:ext cx="1283909" cy="613585"/>
      </dsp:txXfrm>
    </dsp:sp>
    <dsp:sp modelId="{A14DB850-F3E2-42AF-91F8-A565AA601FFB}">
      <dsp:nvSpPr>
        <dsp:cNvPr id="0" name=""/>
        <dsp:cNvSpPr/>
      </dsp:nvSpPr>
      <dsp:spPr>
        <a:xfrm>
          <a:off x="165896" y="1401164"/>
          <a:ext cx="1322089" cy="651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Falling Frequency</a:t>
          </a:r>
        </a:p>
      </dsp:txBody>
      <dsp:txXfrm>
        <a:off x="184986" y="1420254"/>
        <a:ext cx="1283909" cy="613585"/>
      </dsp:txXfrm>
    </dsp:sp>
    <dsp:sp modelId="{A15FF41C-C289-4F76-B9CD-751C6374C614}">
      <dsp:nvSpPr>
        <dsp:cNvPr id="0" name=""/>
        <dsp:cNvSpPr/>
      </dsp:nvSpPr>
      <dsp:spPr>
        <a:xfrm>
          <a:off x="1777193" y="0"/>
          <a:ext cx="1652612" cy="216164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Supply Side Balancing Action</a:t>
          </a:r>
        </a:p>
      </dsp:txBody>
      <dsp:txXfrm>
        <a:off x="1777193" y="0"/>
        <a:ext cx="1652612" cy="648493"/>
      </dsp:txXfrm>
    </dsp:sp>
    <dsp:sp modelId="{4A31A2FB-B48E-4298-A622-819C9C4705F1}">
      <dsp:nvSpPr>
        <dsp:cNvPr id="0" name=""/>
        <dsp:cNvSpPr/>
      </dsp:nvSpPr>
      <dsp:spPr>
        <a:xfrm>
          <a:off x="1942455" y="649127"/>
          <a:ext cx="1322089" cy="651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Turn OFF a generator</a:t>
          </a:r>
        </a:p>
      </dsp:txBody>
      <dsp:txXfrm>
        <a:off x="1961545" y="668217"/>
        <a:ext cx="1283909" cy="613585"/>
      </dsp:txXfrm>
    </dsp:sp>
    <dsp:sp modelId="{84390F19-73FF-4BF3-AB1C-2CAD47983A22}">
      <dsp:nvSpPr>
        <dsp:cNvPr id="0" name=""/>
        <dsp:cNvSpPr/>
      </dsp:nvSpPr>
      <dsp:spPr>
        <a:xfrm>
          <a:off x="1942455" y="1401164"/>
          <a:ext cx="1322089" cy="651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Turn ON a generator</a:t>
          </a:r>
        </a:p>
      </dsp:txBody>
      <dsp:txXfrm>
        <a:off x="1961545" y="1420254"/>
        <a:ext cx="1283909" cy="613585"/>
      </dsp:txXfrm>
    </dsp:sp>
    <dsp:sp modelId="{85E490BA-B51F-4808-8630-66B38ACD98D6}">
      <dsp:nvSpPr>
        <dsp:cNvPr id="0" name=""/>
        <dsp:cNvSpPr/>
      </dsp:nvSpPr>
      <dsp:spPr>
        <a:xfrm>
          <a:off x="3553752" y="0"/>
          <a:ext cx="1652612" cy="216164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Demand Side Balancing Action</a:t>
          </a:r>
        </a:p>
      </dsp:txBody>
      <dsp:txXfrm>
        <a:off x="3553752" y="0"/>
        <a:ext cx="1652612" cy="648493"/>
      </dsp:txXfrm>
    </dsp:sp>
    <dsp:sp modelId="{05D96D16-227F-4CBF-861A-7C6333A02208}">
      <dsp:nvSpPr>
        <dsp:cNvPr id="0" name=""/>
        <dsp:cNvSpPr/>
      </dsp:nvSpPr>
      <dsp:spPr>
        <a:xfrm>
          <a:off x="3719013" y="649127"/>
          <a:ext cx="1322089" cy="651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Turn ON a load</a:t>
          </a:r>
        </a:p>
      </dsp:txBody>
      <dsp:txXfrm>
        <a:off x="3738103" y="668217"/>
        <a:ext cx="1283909" cy="613585"/>
      </dsp:txXfrm>
    </dsp:sp>
    <dsp:sp modelId="{0671ECCE-4BB9-4DE3-B06E-1FAAEF87DA77}">
      <dsp:nvSpPr>
        <dsp:cNvPr id="0" name=""/>
        <dsp:cNvSpPr/>
      </dsp:nvSpPr>
      <dsp:spPr>
        <a:xfrm>
          <a:off x="3719013" y="1401164"/>
          <a:ext cx="1322089" cy="651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Turn OFF a load</a:t>
          </a:r>
        </a:p>
      </dsp:txBody>
      <dsp:txXfrm>
        <a:off x="3738103" y="1420254"/>
        <a:ext cx="1283909" cy="6135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2285AD1-625C-444B-B996-F6B433E03155}" type="datetime1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CC07006-EE42-4FC9-B132-403655EE24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88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7603D4A7-E03B-4898-ABDA-2E8361020068}" type="datetime1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2EED906-A7B7-42B0-8E33-BE9757A55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973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ED906-A7B7-42B0-8E33-BE9757A5544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23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ED906-A7B7-42B0-8E33-BE9757A5544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71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2514"/>
            <a:ext cx="2260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8987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nk Backgro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33" y="0"/>
            <a:ext cx="12179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 userDrawn="1"/>
        </p:nvSpPr>
        <p:spPr>
          <a:xfrm>
            <a:off x="4351868" y="0"/>
            <a:ext cx="80433" cy="6858000"/>
          </a:xfrm>
          <a:prstGeom prst="rect">
            <a:avLst/>
          </a:prstGeom>
          <a:solidFill>
            <a:srgbClr val="C0D3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9944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3925" y="436753"/>
            <a:ext cx="11304151" cy="37592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002C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4288" y="2274824"/>
            <a:ext cx="10343421" cy="1533525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31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245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986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3603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007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9437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4736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1583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0235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2144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2514"/>
            <a:ext cx="2260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>
          <a:xfrm>
            <a:off x="4351868" y="0"/>
            <a:ext cx="80433" cy="6858000"/>
          </a:xfrm>
          <a:prstGeom prst="rect">
            <a:avLst/>
          </a:prstGeom>
          <a:solidFill>
            <a:srgbClr val="C0D3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>
          <a:xfrm>
            <a:off x="4351868" y="0"/>
            <a:ext cx="80433" cy="6858000"/>
          </a:xfrm>
          <a:prstGeom prst="rect">
            <a:avLst/>
          </a:prstGeom>
          <a:solidFill>
            <a:srgbClr val="C0D3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>
          <a:xfrm>
            <a:off x="4351868" y="0"/>
            <a:ext cx="80433" cy="6858000"/>
          </a:xfrm>
          <a:prstGeom prst="rect">
            <a:avLst/>
          </a:prstGeom>
          <a:solidFill>
            <a:srgbClr val="C0D3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>
          <a:xfrm>
            <a:off x="4351868" y="0"/>
            <a:ext cx="80433" cy="6858000"/>
          </a:xfrm>
          <a:prstGeom prst="rect">
            <a:avLst/>
          </a:prstGeom>
          <a:solidFill>
            <a:srgbClr val="C0D3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>
          <a:xfrm>
            <a:off x="4351868" y="0"/>
            <a:ext cx="80433" cy="6858000"/>
          </a:xfrm>
          <a:prstGeom prst="rect">
            <a:avLst/>
          </a:prstGeom>
          <a:solidFill>
            <a:srgbClr val="C0D3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>
          <a:xfrm>
            <a:off x="4351868" y="0"/>
            <a:ext cx="80433" cy="6858000"/>
          </a:xfrm>
          <a:prstGeom prst="rect">
            <a:avLst/>
          </a:prstGeom>
          <a:solidFill>
            <a:srgbClr val="C0D3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>
          <a:xfrm>
            <a:off x="4351868" y="0"/>
            <a:ext cx="80433" cy="6858000"/>
          </a:xfrm>
          <a:prstGeom prst="rect">
            <a:avLst/>
          </a:prstGeom>
          <a:solidFill>
            <a:srgbClr val="C0D3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err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4" y="0"/>
            <a:ext cx="121814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>
          <a:xfrm>
            <a:off x="4351868" y="0"/>
            <a:ext cx="80433" cy="6858000"/>
          </a:xfrm>
          <a:prstGeom prst="rect">
            <a:avLst/>
          </a:prstGeom>
          <a:solidFill>
            <a:srgbClr val="C0D3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2514"/>
            <a:ext cx="2260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369332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3693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369332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1763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>
                <a:solidFill>
                  <a:srgbClr val="002C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369332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3693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369332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354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>
                <a:solidFill>
                  <a:srgbClr val="002C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369332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3693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369332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672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>
                <a:solidFill>
                  <a:srgbClr val="002C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369332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3693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369332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5699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369332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3693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369332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3479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3350" y="6206710"/>
            <a:ext cx="1695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8541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3350" y="6206710"/>
            <a:ext cx="1695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19031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3350" y="6206710"/>
            <a:ext cx="1695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78566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61287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84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76759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3350" y="6206710"/>
            <a:ext cx="1695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7592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-12700"/>
            <a:ext cx="12208933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22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2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9490" r:id="rId1"/>
    <p:sldLayoutId id="2147489491" r:id="rId2"/>
    <p:sldLayoutId id="2147489492" r:id="rId3"/>
    <p:sldLayoutId id="2147489493" r:id="rId4"/>
    <p:sldLayoutId id="2147489494" r:id="rId5"/>
    <p:sldLayoutId id="2147489495" r:id="rId6"/>
    <p:sldLayoutId id="2147489496" r:id="rId7"/>
    <p:sldLayoutId id="2147489497" r:id="rId8"/>
    <p:sldLayoutId id="2147489498" r:id="rId9"/>
    <p:sldLayoutId id="2147489499" r:id="rId10"/>
    <p:sldLayoutId id="2147489500" r:id="rId11"/>
    <p:sldLayoutId id="2147489501" r:id="rId12"/>
    <p:sldLayoutId id="2147489502" r:id="rId13"/>
    <p:sldLayoutId id="2147489503" r:id="rId14"/>
    <p:sldLayoutId id="2147489573" r:id="rId15"/>
    <p:sldLayoutId id="2147489583" r:id="rId16"/>
    <p:sldLayoutId id="2147489588" r:id="rId17"/>
    <p:sldLayoutId id="2147489589" r:id="rId18"/>
    <p:sldLayoutId id="2147489590" r:id="rId19"/>
    <p:sldLayoutId id="2147489591" r:id="rId20"/>
    <p:sldLayoutId id="2147489592" r:id="rId21"/>
    <p:sldLayoutId id="2147489593" r:id="rId22"/>
    <p:sldLayoutId id="2147489594" r:id="rId23"/>
    <p:sldLayoutId id="2147489595" r:id="rId24"/>
    <p:sldLayoutId id="2147489596" r:id="rId25"/>
    <p:sldLayoutId id="2147489597" r:id="rId26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bg1"/>
          </a:solidFill>
          <a:latin typeface="Gill Sans"/>
          <a:ea typeface="MS PGothic" pitchFamily="34" charset="-128"/>
          <a:cs typeface="Gill 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" charset="0"/>
          <a:ea typeface="MS PGothic" pitchFamily="34" charset="-128"/>
          <a:cs typeface="Gill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" charset="0"/>
          <a:ea typeface="MS PGothic" pitchFamily="34" charset="-128"/>
          <a:cs typeface="Gill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" charset="0"/>
          <a:ea typeface="MS PGothic" pitchFamily="34" charset="-128"/>
          <a:cs typeface="Gill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" charset="0"/>
          <a:ea typeface="MS PGothic" pitchFamily="34" charset="-128"/>
          <a:cs typeface="Gill Sans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 Light" pitchFamily="-107" charset="0"/>
          <a:ea typeface="ＭＳ Ｐゴシック" pitchFamily="-107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 Light" pitchFamily="-107" charset="0"/>
          <a:ea typeface="ＭＳ Ｐゴシック" pitchFamily="-107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 Light" pitchFamily="-107" charset="0"/>
          <a:ea typeface="ＭＳ Ｐゴシック" pitchFamily="-107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 Light" pitchFamily="-107" charset="0"/>
          <a:ea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200"/>
        </a:spcAft>
        <a:buClr>
          <a:srgbClr val="404040"/>
        </a:buClr>
        <a:buFont typeface="Arial" pitchFamily="34" charset="0"/>
        <a:defRPr b="1" kern="1200">
          <a:solidFill>
            <a:srgbClr val="262626"/>
          </a:solidFill>
          <a:latin typeface="Arial"/>
          <a:ea typeface="MS PGothic" pitchFamily="34" charset="-128"/>
          <a:cs typeface="Arial"/>
        </a:defRPr>
      </a:lvl1pPr>
      <a:lvl2pPr marL="449263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Gill Sans"/>
          <a:ea typeface="Gill Sans" charset="0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Gill Sans"/>
          <a:ea typeface="Gill Sans" charset="0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Gill Sans"/>
          <a:ea typeface="Gill Sans" charset="0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Gill Sans"/>
          <a:ea typeface="Gill Sans" charset="0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9506" r:id="rId1"/>
    <p:sldLayoutId id="2147489507" r:id="rId2"/>
    <p:sldLayoutId id="2147489508" r:id="rId3"/>
    <p:sldLayoutId id="2147489509" r:id="rId4"/>
    <p:sldLayoutId id="2147489510" r:id="rId5"/>
    <p:sldLayoutId id="2147489511" r:id="rId6"/>
    <p:sldLayoutId id="2147489512" r:id="rId7"/>
    <p:sldLayoutId id="2147489513" r:id="rId8"/>
    <p:sldLayoutId id="2147489514" r:id="rId9"/>
    <p:sldLayoutId id="2147489515" r:id="rId10"/>
    <p:sldLayoutId id="2147489516" r:id="rId11"/>
    <p:sldLayoutId id="2147489517" r:id="rId12"/>
    <p:sldLayoutId id="2147489518" r:id="rId13"/>
    <p:sldLayoutId id="2147489519" r:id="rId14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bg1"/>
          </a:solidFill>
          <a:latin typeface="Gill Sans"/>
          <a:ea typeface="MS PGothic" pitchFamily="34" charset="-128"/>
          <a:cs typeface="Gill 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" charset="0"/>
          <a:ea typeface="MS PGothic" pitchFamily="34" charset="-128"/>
          <a:cs typeface="Gill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" charset="0"/>
          <a:ea typeface="MS PGothic" pitchFamily="34" charset="-128"/>
          <a:cs typeface="Gill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" charset="0"/>
          <a:ea typeface="MS PGothic" pitchFamily="34" charset="-128"/>
          <a:cs typeface="Gill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" charset="0"/>
          <a:ea typeface="MS PGothic" pitchFamily="34" charset="-128"/>
          <a:cs typeface="Gill Sans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 Light" pitchFamily="-107" charset="0"/>
          <a:ea typeface="ＭＳ Ｐゴシック" pitchFamily="-107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 Light" pitchFamily="-107" charset="0"/>
          <a:ea typeface="ＭＳ Ｐゴシック" pitchFamily="-107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 Light" pitchFamily="-107" charset="0"/>
          <a:ea typeface="ＭＳ Ｐゴシック" pitchFamily="-107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 Light" pitchFamily="-107" charset="0"/>
          <a:ea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200"/>
        </a:spcAft>
        <a:buClr>
          <a:srgbClr val="404040"/>
        </a:buClr>
        <a:buFont typeface="Arial" pitchFamily="34" charset="0"/>
        <a:defRPr b="1" kern="1200">
          <a:solidFill>
            <a:srgbClr val="262626"/>
          </a:solidFill>
          <a:latin typeface="Arial"/>
          <a:ea typeface="MS PGothic" pitchFamily="34" charset="-128"/>
          <a:cs typeface="Arial"/>
        </a:defRPr>
      </a:lvl1pPr>
      <a:lvl2pPr marL="449263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Gill Sans"/>
          <a:ea typeface="Gill Sans" charset="0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Gill Sans"/>
          <a:ea typeface="Gill Sans" charset="0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Gill Sans"/>
          <a:ea typeface="Gill Sans" charset="0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Gill Sans"/>
          <a:ea typeface="Gill Sans" charset="0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black bar solo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1" y="0"/>
            <a:ext cx="12179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351868" y="0"/>
            <a:ext cx="80433" cy="6858000"/>
          </a:xfrm>
          <a:prstGeom prst="rect">
            <a:avLst/>
          </a:prstGeom>
          <a:solidFill>
            <a:srgbClr val="C0D3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052" name="Picture 6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3" y="6135688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520" r:id="rId1"/>
    <p:sldLayoutId id="2147489521" r:id="rId2"/>
    <p:sldLayoutId id="2147489522" r:id="rId3"/>
    <p:sldLayoutId id="2147489523" r:id="rId4"/>
    <p:sldLayoutId id="2147489524" r:id="rId5"/>
    <p:sldLayoutId id="2147489525" r:id="rId6"/>
    <p:sldLayoutId id="2147489526" r:id="rId7"/>
    <p:sldLayoutId id="2147489527" r:id="rId8"/>
    <p:sldLayoutId id="2147489528" r:id="rId9"/>
    <p:sldLayoutId id="2147489529" r:id="rId10"/>
    <p:sldLayoutId id="2147489530" r:id="rId11"/>
    <p:sldLayoutId id="2147489531" r:id="rId12"/>
    <p:sldLayoutId id="2147489532" r:id="rId13"/>
    <p:sldLayoutId id="2147489533" r:id="rId14"/>
    <p:sldLayoutId id="2147489534" r:id="rId15"/>
    <p:sldLayoutId id="2147489489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bg1"/>
          </a:solidFill>
          <a:latin typeface="Gill Sans"/>
          <a:ea typeface="MS PGothic" pitchFamily="34" charset="-128"/>
          <a:cs typeface="Gill 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" charset="0"/>
          <a:ea typeface="MS PGothic" pitchFamily="34" charset="-128"/>
          <a:cs typeface="Gill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" charset="0"/>
          <a:ea typeface="MS PGothic" pitchFamily="34" charset="-128"/>
          <a:cs typeface="Gill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" charset="0"/>
          <a:ea typeface="MS PGothic" pitchFamily="34" charset="-128"/>
          <a:cs typeface="Gill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" charset="0"/>
          <a:ea typeface="MS PGothic" pitchFamily="34" charset="-128"/>
          <a:cs typeface="Gill Sans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 Light" pitchFamily="-107" charset="0"/>
          <a:ea typeface="ＭＳ Ｐゴシック" pitchFamily="-107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 Light" pitchFamily="-107" charset="0"/>
          <a:ea typeface="ＭＳ Ｐゴシック" pitchFamily="-107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 Light" pitchFamily="-107" charset="0"/>
          <a:ea typeface="ＭＳ Ｐゴシック" pitchFamily="-107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Gill Sans Light" pitchFamily="-107" charset="0"/>
          <a:ea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200"/>
        </a:spcAft>
        <a:buClr>
          <a:srgbClr val="404040"/>
        </a:buClr>
        <a:buFont typeface="Arial" pitchFamily="34" charset="0"/>
        <a:defRPr b="1" kern="1200">
          <a:solidFill>
            <a:srgbClr val="262626"/>
          </a:solidFill>
          <a:latin typeface="Arial"/>
          <a:ea typeface="MS PGothic" pitchFamily="34" charset="-128"/>
          <a:cs typeface="Arial"/>
        </a:defRPr>
      </a:lvl1pPr>
      <a:lvl2pPr marL="449263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Gill Sans"/>
          <a:ea typeface="Gill Sans" charset="0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Gill Sans"/>
          <a:ea typeface="Gill Sans" charset="0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Gill Sans"/>
          <a:ea typeface="Gill Sans" charset="0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Gill Sans"/>
          <a:ea typeface="Gill Sans" charset="0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1"/>
            <a:ext cx="12191999" cy="27699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9459468" y="6135688"/>
            <a:ext cx="2260600" cy="2769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3925" y="436753"/>
            <a:ext cx="11304151" cy="37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rgbClr val="002C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4288" y="2274824"/>
            <a:ext cx="103434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8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12/4/2019</a:t>
            </a:fld>
            <a:endParaRPr lang="en-US" sz="18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GB" sz="18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8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704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49" r:id="rId1"/>
    <p:sldLayoutId id="2147489550" r:id="rId2"/>
    <p:sldLayoutId id="2147489551" r:id="rId3"/>
    <p:sldLayoutId id="2147489552" r:id="rId4"/>
    <p:sldLayoutId id="2147489553" r:id="rId5"/>
    <p:sldLayoutId id="2147489561" r:id="rId6"/>
    <p:sldLayoutId id="2147489598" r:id="rId7"/>
    <p:sldLayoutId id="2147489613" r:id="rId8"/>
    <p:sldLayoutId id="2147489615" r:id="rId9"/>
    <p:sldLayoutId id="2147489623" r:id="rId10"/>
    <p:sldLayoutId id="2147489625" r:id="rId1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29.png"/><Relationship Id="rId4" Type="http://schemas.openxmlformats.org/officeDocument/2006/relationships/image" Target="../media/image47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330" y="2037582"/>
            <a:ext cx="3287528" cy="22933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957165" y="5646705"/>
            <a:ext cx="798456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cap="all" spc="100" dirty="0">
                <a:solidFill>
                  <a:srgbClr val="BDD4DC"/>
                </a:solidFill>
                <a:latin typeface="GillSans"/>
                <a:cs typeface="GillSans"/>
              </a:rPr>
              <a:t>Hydrogen energy systems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008846-5259-4649-8766-11989E9287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12" b="27526"/>
          <a:stretch/>
        </p:blipFill>
        <p:spPr>
          <a:xfrm>
            <a:off x="1488080" y="2037582"/>
            <a:ext cx="3807507" cy="22933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47800" y="538163"/>
            <a:ext cx="92990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cap="all" spc="100" dirty="0">
                <a:solidFill>
                  <a:srgbClr val="BDD4DC"/>
                </a:solidFill>
                <a:cs typeface="Arial" panose="020B0604020202020204" pitchFamily="34" charset="0"/>
              </a:rPr>
              <a:t>AN INTEGRATED HYDROGEN ENERGY STORAGE SYSTEM IN THE ORKNEY ISLANDS</a:t>
            </a:r>
          </a:p>
          <a:p>
            <a:pPr>
              <a:defRPr/>
            </a:pPr>
            <a:r>
              <a:rPr lang="en-GB" sz="1600" cap="all" spc="100" dirty="0">
                <a:solidFill>
                  <a:srgbClr val="BDD4DC"/>
                </a:solidFill>
                <a:cs typeface="Arial" panose="020B0604020202020204" pitchFamily="34" charset="0"/>
              </a:rPr>
              <a:t>SYDNEY | 5</a:t>
            </a:r>
            <a:r>
              <a:rPr lang="en-GB" sz="1600" cap="all" spc="100" baseline="30000" dirty="0">
                <a:solidFill>
                  <a:srgbClr val="BDD4DC"/>
                </a:solidFill>
                <a:cs typeface="Arial" panose="020B0604020202020204" pitchFamily="34" charset="0"/>
              </a:rPr>
              <a:t>th</a:t>
            </a:r>
            <a:r>
              <a:rPr lang="en-GB" sz="1600" cap="all" spc="100" dirty="0">
                <a:solidFill>
                  <a:srgbClr val="BDD4DC"/>
                </a:solidFill>
                <a:cs typeface="Arial" panose="020B0604020202020204" pitchFamily="34" charset="0"/>
              </a:rPr>
              <a:t> DECEMBER, 2019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3C76A6-3FEC-478C-BE58-F33E3C09D8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34" r="2859" b="4170"/>
          <a:stretch/>
        </p:blipFill>
        <p:spPr>
          <a:xfrm>
            <a:off x="5266515" y="2037576"/>
            <a:ext cx="2151223" cy="229336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C4CC71-00E3-44DA-84D2-A369227B82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143"/>
          <a:stretch/>
        </p:blipFill>
        <p:spPr>
          <a:xfrm>
            <a:off x="6354647" y="2037582"/>
            <a:ext cx="1092163" cy="421865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06269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8000" y="5721351"/>
            <a:ext cx="6477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cap="all" spc="100" dirty="0">
                <a:solidFill>
                  <a:srgbClr val="BDD4DC"/>
                </a:solidFill>
                <a:latin typeface="GillSans"/>
                <a:cs typeface="GillSans"/>
              </a:rPr>
              <a:t>ORKNEY Hydrogen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78000" y="6202363"/>
            <a:ext cx="6856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cap="all" spc="100" dirty="0">
                <a:solidFill>
                  <a:schemeClr val="bg1"/>
                </a:solidFill>
                <a:latin typeface="GillSans"/>
                <a:cs typeface="GillSans"/>
              </a:rPr>
              <a:t>Hydrogen ENERGY Systems</a:t>
            </a:r>
          </a:p>
        </p:txBody>
      </p:sp>
      <p:sp>
        <p:nvSpPr>
          <p:cNvPr id="13" name="Content Placeholder 7"/>
          <p:cNvSpPr txBox="1">
            <a:spLocks/>
          </p:cNvSpPr>
          <p:nvPr/>
        </p:nvSpPr>
        <p:spPr bwMode="auto">
          <a:xfrm>
            <a:off x="1778000" y="1036545"/>
            <a:ext cx="5049646" cy="34200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1400"/>
              </a:spcAft>
              <a:buClr>
                <a:srgbClr val="404040"/>
              </a:buClr>
              <a:buFont typeface="Arial" pitchFamily="34" charset="0"/>
              <a:buNone/>
              <a:defRPr/>
            </a:pPr>
            <a:r>
              <a:rPr lang="en-GB" sz="1600" b="1" dirty="0">
                <a:solidFill>
                  <a:srgbClr val="2D2B33"/>
                </a:solidFill>
                <a:cs typeface="Arial" pitchFamily="34" charset="0"/>
              </a:rPr>
              <a:t>VEHICLE HYDROGEN</a:t>
            </a:r>
          </a:p>
          <a:p>
            <a:pPr marL="0" indent="0"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defRPr/>
            </a:pPr>
            <a:endParaRPr lang="en-GB" sz="1400" b="1" dirty="0">
              <a:solidFill>
                <a:srgbClr val="262626"/>
              </a:solidFill>
              <a:latin typeface="GillSans" charset="0"/>
              <a:cs typeface="Arial" pitchFamily="34" charset="0"/>
            </a:endParaRP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Project started with retrofit fuel cell vans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OEM fuel cell powered cars as next step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Boost to Scottish aftermarket vehicle industry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Leveraging lessons from Shell retail </a:t>
            </a:r>
            <a:r>
              <a:rPr lang="en-GB" sz="1400" dirty="0" err="1">
                <a:solidFill>
                  <a:srgbClr val="262626"/>
                </a:solidFill>
                <a:latin typeface="GillSans" charset="0"/>
                <a:cs typeface="Arial" pitchFamily="34" charset="0"/>
              </a:rPr>
              <a:t>refueller</a:t>
            </a: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 outlets 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Will require increased renewables and hydrogen volumes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81200" y="398464"/>
            <a:ext cx="605313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cap="all" spc="100" dirty="0">
                <a:solidFill>
                  <a:srgbClr val="002C5A"/>
                </a:solidFill>
                <a:latin typeface="GillSans"/>
                <a:cs typeface="GillSans"/>
              </a:rPr>
              <a:t>Lessons to date | ORKNEY (cont’d)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338" y="629623"/>
            <a:ext cx="2866931" cy="2064190"/>
          </a:xfrm>
          <a:prstGeom prst="rect">
            <a:avLst/>
          </a:prstGeom>
        </p:spPr>
      </p:pic>
      <p:pic>
        <p:nvPicPr>
          <p:cNvPr id="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7" y="3267565"/>
            <a:ext cx="2866931" cy="176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9557322" y="1911325"/>
            <a:ext cx="12829" cy="2078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408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8000" y="5721351"/>
            <a:ext cx="82719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cap="all" spc="100" dirty="0">
                <a:solidFill>
                  <a:srgbClr val="BDD4DC"/>
                </a:solidFill>
                <a:latin typeface="GillSans"/>
                <a:cs typeface="GillSans"/>
              </a:rPr>
              <a:t>Grid balancing for intermittent renewables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8000" y="6202363"/>
            <a:ext cx="64770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cap="all" spc="100" dirty="0">
                <a:solidFill>
                  <a:schemeClr val="bg1"/>
                </a:solidFill>
                <a:latin typeface="GillSans"/>
                <a:cs typeface="GillSans"/>
              </a:rPr>
              <a:t>HYDROGEN ENERGY SYSTEMS</a:t>
            </a:r>
          </a:p>
        </p:txBody>
      </p:sp>
      <p:pic>
        <p:nvPicPr>
          <p:cNvPr id="2" name="Picture 1" descr="NatGrid_Role_as_SO.pdf - Adobe Reader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7389" y="1005489"/>
            <a:ext cx="5452521" cy="3447941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981201" y="398464"/>
            <a:ext cx="94642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cap="all" spc="100" dirty="0">
                <a:solidFill>
                  <a:srgbClr val="002C5A"/>
                </a:solidFill>
                <a:latin typeface="GillSans"/>
                <a:cs typeface="GillSans"/>
              </a:rPr>
              <a:t>Balancing ISLAND GRID / RENEWABLES Supply &amp; demand:</a:t>
            </a:r>
          </a:p>
          <a:p>
            <a:pPr>
              <a:defRPr/>
            </a:pPr>
            <a:r>
              <a:rPr lang="en-US" sz="2000" cap="all" spc="100" dirty="0">
                <a:solidFill>
                  <a:schemeClr val="tx2">
                    <a:lumMod val="60000"/>
                    <a:lumOff val="40000"/>
                  </a:schemeClr>
                </a:solidFill>
                <a:latin typeface="GillSans"/>
                <a:cs typeface="GillSans"/>
              </a:rPr>
              <a:t>Second by Second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3335924" y="3217344"/>
          <a:ext cx="5207000" cy="2161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20" y="1302818"/>
            <a:ext cx="1798071" cy="1425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027" y="1228486"/>
            <a:ext cx="2783946" cy="2758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4676" y="1302818"/>
            <a:ext cx="1875544" cy="142592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1778000" y="2078085"/>
            <a:ext cx="3366277" cy="500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081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7999" y="5721351"/>
            <a:ext cx="8042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cap="all" spc="100" dirty="0">
                <a:solidFill>
                  <a:srgbClr val="BDD4DC"/>
                </a:solidFill>
                <a:latin typeface="GillSans"/>
                <a:cs typeface="GillSans"/>
              </a:rPr>
              <a:t>Grid balancing for intermittent renewables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8000" y="6202363"/>
            <a:ext cx="64770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cap="all" spc="100" dirty="0">
                <a:solidFill>
                  <a:schemeClr val="bg1"/>
                </a:solidFill>
                <a:latin typeface="GillSans"/>
                <a:cs typeface="GillSans"/>
              </a:rPr>
              <a:t>HYDROGEN ENERGY SYSTEMS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129843" y="3064176"/>
            <a:ext cx="5124090" cy="2167599"/>
          </a:xfrm>
          <a:prstGeom prst="roundRect">
            <a:avLst>
              <a:gd name="adj" fmla="val 15473"/>
            </a:avLst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518150" y="3092576"/>
            <a:ext cx="46632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10MW rapid response electrolyser | 50% operating point</a:t>
            </a:r>
          </a:p>
        </p:txBody>
      </p:sp>
      <p:sp>
        <p:nvSpPr>
          <p:cNvPr id="19" name="Content Placeholder 7"/>
          <p:cNvSpPr txBox="1">
            <a:spLocks/>
          </p:cNvSpPr>
          <p:nvPr/>
        </p:nvSpPr>
        <p:spPr bwMode="auto">
          <a:xfrm>
            <a:off x="1981200" y="1104901"/>
            <a:ext cx="7549841" cy="22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1400"/>
              </a:spcAft>
              <a:buClr>
                <a:srgbClr val="404040"/>
              </a:buClr>
            </a:pPr>
            <a:r>
              <a:rPr lang="en-GB" altLang="en-US" sz="1600" b="1" dirty="0">
                <a:solidFill>
                  <a:srgbClr val="2D2B33"/>
                </a:solidFill>
                <a:cs typeface="Arial" panose="020B0604020202020204" pitchFamily="34" charset="0"/>
              </a:rPr>
              <a:t>Energy Storage | Grid Balancing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GB" altLang="en-US" sz="1400" dirty="0">
                <a:solidFill>
                  <a:srgbClr val="262626"/>
                </a:solidFill>
                <a:latin typeface="GillSans" charset="0"/>
                <a:cs typeface="Arial" panose="020B0604020202020204" pitchFamily="34" charset="0"/>
              </a:rPr>
              <a:t>Enhanced Frequency Response needed as renewables grow to 40MW or 100% on the islands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GB" altLang="en-US" sz="1400" dirty="0">
                <a:solidFill>
                  <a:srgbClr val="262626"/>
                </a:solidFill>
                <a:latin typeface="GillSans" charset="0"/>
                <a:cs typeface="Arial" panose="020B0604020202020204" pitchFamily="34" charset="0"/>
              </a:rPr>
              <a:t>10MW rapid response electrolyser | 50% operating point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GB" altLang="en-US" sz="1400" dirty="0">
                <a:solidFill>
                  <a:srgbClr val="262626"/>
                </a:solidFill>
                <a:latin typeface="GillSans" charset="0"/>
                <a:cs typeface="Arial" panose="020B0604020202020204" pitchFamily="34" charset="0"/>
              </a:rPr>
              <a:t>Turn Up &amp; Down by 5MW simultaneously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GB" altLang="en-US" sz="1400" dirty="0">
                <a:solidFill>
                  <a:srgbClr val="262626"/>
                </a:solidFill>
                <a:latin typeface="GillSans" charset="0"/>
                <a:cs typeface="Arial" panose="020B0604020202020204" pitchFamily="34" charset="0"/>
              </a:rPr>
              <a:t>Sub-second response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81200" y="398463"/>
            <a:ext cx="70739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cap="all" spc="100" dirty="0">
                <a:solidFill>
                  <a:srgbClr val="002C5A"/>
                </a:solidFill>
                <a:latin typeface="GillSans"/>
                <a:cs typeface="GillSans"/>
              </a:rPr>
              <a:t>FUTURE SCOPE | size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434397" y="3439006"/>
            <a:ext cx="4830793" cy="1613139"/>
            <a:chOff x="3027873" y="3174520"/>
            <a:chExt cx="4830793" cy="1613139"/>
          </a:xfrm>
        </p:grpSpPr>
        <p:sp>
          <p:nvSpPr>
            <p:cNvPr id="22" name="Rounded Rectangle 21"/>
            <p:cNvSpPr/>
            <p:nvPr/>
          </p:nvSpPr>
          <p:spPr>
            <a:xfrm>
              <a:off x="3027873" y="3174520"/>
              <a:ext cx="3183147" cy="161313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6211020" y="3985401"/>
              <a:ext cx="15872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6211020" y="3643704"/>
              <a:ext cx="16476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</a:rPr>
                <a:t>5MW Operating Point</a:t>
              </a:r>
            </a:p>
          </p:txBody>
        </p:sp>
        <p:cxnSp>
          <p:nvCxnSpPr>
            <p:cNvPr id="25" name="Straight Connector 24"/>
            <p:cNvCxnSpPr>
              <a:stCxn id="22" idx="1"/>
              <a:endCxn id="22" idx="3"/>
            </p:cNvCxnSpPr>
            <p:nvPr/>
          </p:nvCxnSpPr>
          <p:spPr>
            <a:xfrm>
              <a:off x="3027873" y="3981090"/>
              <a:ext cx="318314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 flipV="1">
              <a:off x="3648974" y="3174520"/>
              <a:ext cx="1" cy="80657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648974" y="3398150"/>
              <a:ext cx="16476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/>
                <a:t>5MW Turn Up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5483528" y="3985401"/>
              <a:ext cx="0" cy="79488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094673" y="4244345"/>
              <a:ext cx="16476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/>
                <a:t>5MW Turn Down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5278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81201" y="398464"/>
            <a:ext cx="77531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cap="all" spc="100" dirty="0">
                <a:solidFill>
                  <a:srgbClr val="002C5A"/>
                </a:solidFill>
                <a:latin typeface="GillSans"/>
                <a:cs typeface="GillSans"/>
              </a:rPr>
              <a:t>WHY Power-to-Gas FOR ISLAND?</a:t>
            </a:r>
            <a:endParaRPr lang="en-US" cap="all" spc="100" dirty="0">
              <a:solidFill>
                <a:srgbClr val="002C5A"/>
              </a:solidFill>
              <a:latin typeface="GillSans"/>
              <a:cs typeface="Gill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78000" y="5721351"/>
            <a:ext cx="6477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cap="all" spc="100" dirty="0">
                <a:solidFill>
                  <a:srgbClr val="BDD4DC"/>
                </a:solidFill>
                <a:latin typeface="GillSans"/>
                <a:cs typeface="GillSans"/>
              </a:rPr>
              <a:t>Power-to-gas rationale</a:t>
            </a:r>
            <a:endParaRPr lang="en-US" cap="all" spc="100" dirty="0">
              <a:solidFill>
                <a:srgbClr val="BDD4DC"/>
              </a:solidFill>
              <a:latin typeface="GillSans"/>
              <a:cs typeface="GillSans"/>
            </a:endParaRPr>
          </a:p>
        </p:txBody>
      </p:sp>
      <p:sp>
        <p:nvSpPr>
          <p:cNvPr id="9" name="Content Placeholder 7"/>
          <p:cNvSpPr txBox="1">
            <a:spLocks/>
          </p:cNvSpPr>
          <p:nvPr/>
        </p:nvSpPr>
        <p:spPr bwMode="auto">
          <a:xfrm>
            <a:off x="1981200" y="901693"/>
            <a:ext cx="9848840" cy="4106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defRPr b="1" kern="1200">
                <a:solidFill>
                  <a:srgbClr val="262626"/>
                </a:solidFill>
                <a:latin typeface="Arial"/>
                <a:ea typeface="MS PGothic" pitchFamily="34" charset="-128"/>
                <a:cs typeface="Arial"/>
              </a:defRPr>
            </a:lvl1pPr>
            <a:lvl2pPr marL="449263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Gill Sans"/>
                <a:ea typeface="Gill Sans" charset="0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Gill Sans"/>
                <a:ea typeface="Gill Sans" charset="0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Gill Sans"/>
                <a:ea typeface="Gill Sans" charset="0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Gill Sans"/>
                <a:ea typeface="Gill Sans" charset="0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1400"/>
              </a:spcAft>
            </a:pPr>
            <a:r>
              <a:rPr lang="en-GB" sz="1600" dirty="0">
                <a:solidFill>
                  <a:srgbClr val="2D2B33"/>
                </a:solidFill>
                <a:latin typeface="Arial" pitchFamily="34" charset="0"/>
                <a:cs typeface="Arial" pitchFamily="34" charset="0"/>
              </a:rPr>
              <a:t>Electricity cannot be stored easily | Hydrogen can be stored easily in the local gas grid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14144" y="4978400"/>
            <a:ext cx="14991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" dirty="0"/>
              <a:t>Source: ITM Power </a:t>
            </a:r>
            <a:r>
              <a:rPr lang="en-GB" sz="600" dirty="0" err="1"/>
              <a:t>pl</a:t>
            </a:r>
            <a:endParaRPr lang="en-GB" sz="600"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1778000" y="6202364"/>
            <a:ext cx="6477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cap="all" spc="100" dirty="0">
                <a:solidFill>
                  <a:schemeClr val="bg1"/>
                </a:solidFill>
                <a:latin typeface="GillSans"/>
                <a:cs typeface="GillSans"/>
              </a:rPr>
              <a:t>Hydrogen energy systems</a:t>
            </a:r>
          </a:p>
        </p:txBody>
      </p:sp>
      <p:sp>
        <p:nvSpPr>
          <p:cNvPr id="11" name="Content Placeholder 7"/>
          <p:cNvSpPr txBox="1">
            <a:spLocks/>
          </p:cNvSpPr>
          <p:nvPr/>
        </p:nvSpPr>
        <p:spPr bwMode="auto">
          <a:xfrm>
            <a:off x="1981201" y="1331674"/>
            <a:ext cx="4960189" cy="22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1400"/>
              </a:spcAft>
              <a:buClr>
                <a:srgbClr val="404040"/>
              </a:buClr>
            </a:pPr>
            <a:r>
              <a:rPr lang="en-GB" altLang="en-US" sz="1600" b="1" dirty="0">
                <a:solidFill>
                  <a:srgbClr val="2D2B33"/>
                </a:solidFill>
                <a:cs typeface="Arial" panose="020B0604020202020204" pitchFamily="34" charset="0"/>
              </a:rPr>
              <a:t>Two smart grids enabled by P2G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GB" altLang="en-US" sz="1400" dirty="0">
                <a:solidFill>
                  <a:srgbClr val="262626"/>
                </a:solidFill>
                <a:latin typeface="GillSans" charset="0"/>
                <a:cs typeface="Arial" panose="020B0604020202020204" pitchFamily="34" charset="0"/>
              </a:rPr>
              <a:t>Smart use of gas grid by electricity grid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GB" altLang="en-US" sz="1400" dirty="0">
                <a:solidFill>
                  <a:srgbClr val="262626"/>
                </a:solidFill>
                <a:latin typeface="GillSans" charset="0"/>
                <a:cs typeface="Arial" panose="020B0604020202020204" pitchFamily="34" charset="0"/>
              </a:rPr>
              <a:t>Mutually supportive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GB" altLang="en-US" sz="1400" dirty="0">
                <a:solidFill>
                  <a:srgbClr val="262626"/>
                </a:solidFill>
                <a:latin typeface="GillSans" charset="0"/>
                <a:cs typeface="Arial" panose="020B0604020202020204" pitchFamily="34" charset="0"/>
              </a:rPr>
              <a:t>Decarbonise both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140" y="1492766"/>
            <a:ext cx="60579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85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78000" y="6202363"/>
            <a:ext cx="64770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cap="all" spc="100" dirty="0">
                <a:solidFill>
                  <a:schemeClr val="bg1"/>
                </a:solidFill>
                <a:latin typeface="GillSans"/>
                <a:cs typeface="GillSans"/>
              </a:rPr>
              <a:t>Hydrogen energy systems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8000" y="5721351"/>
            <a:ext cx="6477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cap="all" spc="100" dirty="0">
                <a:solidFill>
                  <a:srgbClr val="BDD4DC"/>
                </a:solidFill>
                <a:latin typeface="GillSans"/>
                <a:cs typeface="GillSans"/>
              </a:rPr>
              <a:t>Power-to-gas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76592" y="5235776"/>
            <a:ext cx="2799347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50" dirty="0"/>
              <a:t>Source: ITM Power GmbH</a:t>
            </a:r>
          </a:p>
        </p:txBody>
      </p:sp>
      <p:pic>
        <p:nvPicPr>
          <p:cNvPr id="2050" name="Picture 2" descr="C:\Users\AA\AppData\Local\Microsoft\Windows\Temporary Internet Files\Content.Outlook\U3SAY6QE\Thuga Slide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8"/>
          <a:stretch/>
        </p:blipFill>
        <p:spPr bwMode="auto">
          <a:xfrm>
            <a:off x="6265902" y="134472"/>
            <a:ext cx="4256974" cy="24521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F2D4BC17-785A-4413-8667-0C50536DBC8C" descr="CD6479B4-81E8-47A1-9826-621D2539A5A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692" y="2764703"/>
            <a:ext cx="4175184" cy="248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81358" y="398464"/>
            <a:ext cx="91362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cap="all" spc="100" dirty="0">
                <a:latin typeface="GillSans"/>
                <a:cs typeface="GillSans"/>
              </a:rPr>
              <a:t>LEVERAGED ITM P2G EXPERIENCE</a:t>
            </a:r>
          </a:p>
        </p:txBody>
      </p:sp>
      <p:sp>
        <p:nvSpPr>
          <p:cNvPr id="11" name="Content Placeholder 7"/>
          <p:cNvSpPr txBox="1">
            <a:spLocks/>
          </p:cNvSpPr>
          <p:nvPr/>
        </p:nvSpPr>
        <p:spPr bwMode="auto">
          <a:xfrm>
            <a:off x="1981199" y="961776"/>
            <a:ext cx="5503654" cy="21898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defRPr b="1" kern="1200">
                <a:solidFill>
                  <a:srgbClr val="262626"/>
                </a:solidFill>
                <a:latin typeface="Arial"/>
                <a:ea typeface="MS PGothic" pitchFamily="34" charset="-128"/>
                <a:cs typeface="Arial"/>
              </a:defRPr>
            </a:lvl1pPr>
            <a:lvl2pPr marL="449263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Gill Sans"/>
                <a:ea typeface="Gill Sans" charset="0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Gill Sans"/>
                <a:ea typeface="Gill Sans" charset="0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Gill Sans"/>
                <a:ea typeface="Gill Sans" charset="0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Gill Sans"/>
                <a:ea typeface="Gill Sans" charset="0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1400"/>
              </a:spcAft>
            </a:pPr>
            <a:r>
              <a:rPr lang="en-GB" sz="1600" dirty="0">
                <a:solidFill>
                  <a:srgbClr val="2D2B33"/>
                </a:solidFill>
                <a:latin typeface="Arial" pitchFamily="34" charset="0"/>
                <a:cs typeface="Arial" pitchFamily="34" charset="0"/>
              </a:rPr>
              <a:t>German Utility | Performance Evaluation</a:t>
            </a:r>
          </a:p>
          <a:p>
            <a:pPr>
              <a:buFont typeface="Arial" pitchFamily="34" charset="0"/>
              <a:buChar char="•"/>
            </a:pPr>
            <a:r>
              <a:rPr lang="en-GB" sz="1400" b="0" dirty="0">
                <a:latin typeface="GillSans"/>
                <a:cs typeface="Arial" pitchFamily="34" charset="0"/>
              </a:rPr>
              <a:t>Thüga group:</a:t>
            </a:r>
          </a:p>
          <a:p>
            <a:pPr lvl="1"/>
            <a:r>
              <a:rPr lang="en-GB" sz="1300" dirty="0">
                <a:latin typeface="GillSans"/>
                <a:cs typeface="Arial" pitchFamily="34" charset="0"/>
              </a:rPr>
              <a:t>2013 First PEM electrolyser in Power to Gas </a:t>
            </a:r>
          </a:p>
          <a:p>
            <a:pPr lvl="1"/>
            <a:r>
              <a:rPr lang="en-GB" sz="1300" dirty="0">
                <a:latin typeface="GillSans"/>
                <a:cs typeface="Arial" pitchFamily="34" charset="0"/>
              </a:rPr>
              <a:t>Operated in grid-balancing market </a:t>
            </a:r>
          </a:p>
          <a:p>
            <a:pPr lvl="1"/>
            <a:r>
              <a:rPr lang="en-GB" sz="1300" dirty="0">
                <a:latin typeface="GillSans"/>
                <a:cs typeface="Arial" pitchFamily="34" charset="0"/>
              </a:rPr>
              <a:t>Successfully tested for primary balancing market </a:t>
            </a:r>
          </a:p>
          <a:p>
            <a:pPr lvl="1"/>
            <a:r>
              <a:rPr lang="en-GB" sz="1300" dirty="0">
                <a:latin typeface="GillSans"/>
                <a:cs typeface="Arial" pitchFamily="34" charset="0"/>
              </a:rPr>
              <a:t>77% electrical system efficiency </a:t>
            </a:r>
          </a:p>
          <a:p>
            <a:pPr lvl="1"/>
            <a:endParaRPr lang="en-GB" sz="1300" dirty="0">
              <a:latin typeface="GillSans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1400" b="0" dirty="0">
                <a:latin typeface="GillSans"/>
                <a:cs typeface="Arial" pitchFamily="34" charset="0"/>
              </a:rPr>
              <a:t>RWE / </a:t>
            </a:r>
            <a:r>
              <a:rPr lang="en-GB" sz="1400" b="0" dirty="0" err="1">
                <a:latin typeface="GillSans"/>
                <a:cs typeface="Arial" pitchFamily="34" charset="0"/>
              </a:rPr>
              <a:t>Westnetz</a:t>
            </a:r>
            <a:endParaRPr lang="en-GB" sz="1400" b="0" dirty="0">
              <a:latin typeface="GillSans"/>
              <a:cs typeface="Arial" pitchFamily="34" charset="0"/>
            </a:endParaRPr>
          </a:p>
          <a:p>
            <a:pPr lvl="1"/>
            <a:r>
              <a:rPr lang="en-GB" sz="1300" dirty="0">
                <a:latin typeface="GillSans"/>
                <a:cs typeface="Arial" pitchFamily="34" charset="0"/>
              </a:rPr>
              <a:t>Second generation system</a:t>
            </a:r>
          </a:p>
          <a:p>
            <a:pPr lvl="1"/>
            <a:r>
              <a:rPr lang="en-GB" sz="1300" dirty="0">
                <a:latin typeface="GillSans"/>
                <a:cs typeface="Arial" pitchFamily="34" charset="0"/>
              </a:rPr>
              <a:t>Utilises waste heat </a:t>
            </a:r>
          </a:p>
          <a:p>
            <a:pPr lvl="1"/>
            <a:r>
              <a:rPr lang="en-GB" sz="1300" dirty="0">
                <a:latin typeface="GillSans"/>
                <a:cs typeface="Arial" pitchFamily="34" charset="0"/>
              </a:rPr>
              <a:t>86% efficiency with heat recovery</a:t>
            </a:r>
          </a:p>
          <a:p>
            <a:pPr>
              <a:buFont typeface="Arial" pitchFamily="34" charset="0"/>
              <a:buChar char="•"/>
            </a:pPr>
            <a:endParaRPr lang="en-GB" sz="1400" b="0" dirty="0">
              <a:latin typeface="GillSans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074" y="1955837"/>
            <a:ext cx="922339" cy="18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76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981201" y="398464"/>
            <a:ext cx="76690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cap="all" spc="100" dirty="0">
                <a:latin typeface="GillSans"/>
                <a:cs typeface="GillSans"/>
              </a:rPr>
              <a:t>Systems at Scale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8000" y="5721351"/>
            <a:ext cx="6477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cap="all" spc="100" dirty="0">
                <a:solidFill>
                  <a:srgbClr val="BDD4DC"/>
                </a:solidFill>
                <a:latin typeface="GillSans"/>
                <a:cs typeface="GillSans"/>
              </a:rPr>
              <a:t>Systems at scale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78000" y="6202363"/>
            <a:ext cx="64770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cap="all" spc="100" dirty="0">
                <a:solidFill>
                  <a:prstClr val="white"/>
                </a:solidFill>
                <a:latin typeface="GillSans"/>
                <a:cs typeface="GillSans"/>
              </a:rPr>
              <a:t>Hydrogen energy systems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40" t="33375" b="6495"/>
          <a:stretch/>
        </p:blipFill>
        <p:spPr>
          <a:xfrm>
            <a:off x="7979586" y="1050712"/>
            <a:ext cx="3903563" cy="21853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772775" y="835268"/>
            <a:ext cx="1110374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4T /day</a:t>
            </a:r>
          </a:p>
          <a:p>
            <a:pPr algn="ctr"/>
            <a:r>
              <a:rPr lang="en-GB" sz="1100" dirty="0"/>
              <a:t>10MW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772775" y="3636353"/>
            <a:ext cx="1110374" cy="6001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40T /day</a:t>
            </a:r>
          </a:p>
          <a:p>
            <a:pPr algn="ctr"/>
            <a:r>
              <a:rPr lang="en-GB" sz="1100" dirty="0"/>
              <a:t>100MW</a:t>
            </a:r>
          </a:p>
          <a:p>
            <a:pPr algn="ctr"/>
            <a:r>
              <a:rPr lang="en-GB" sz="1100" dirty="0"/>
              <a:t>20x150m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61464" y="3643051"/>
            <a:ext cx="1110374" cy="6001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4T /day</a:t>
            </a:r>
          </a:p>
          <a:p>
            <a:pPr algn="ctr"/>
            <a:r>
              <a:rPr lang="en-GB" sz="1100" dirty="0"/>
              <a:t>10MW</a:t>
            </a:r>
          </a:p>
          <a:p>
            <a:pPr algn="ctr"/>
            <a:r>
              <a:rPr lang="en-GB" sz="1100" dirty="0"/>
              <a:t>25x25m</a:t>
            </a:r>
          </a:p>
        </p:txBody>
      </p:sp>
      <p:sp>
        <p:nvSpPr>
          <p:cNvPr id="25" name="Content Placeholder 7"/>
          <p:cNvSpPr txBox="1">
            <a:spLocks/>
          </p:cNvSpPr>
          <p:nvPr/>
        </p:nvSpPr>
        <p:spPr bwMode="auto">
          <a:xfrm>
            <a:off x="1981199" y="937849"/>
            <a:ext cx="5304871" cy="22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1400"/>
              </a:spcAft>
              <a:buClr>
                <a:srgbClr val="404040"/>
              </a:buClr>
            </a:pPr>
            <a:r>
              <a:rPr lang="en-GB" altLang="en-US" sz="1600" b="1" dirty="0">
                <a:solidFill>
                  <a:srgbClr val="2D2B33"/>
                </a:solidFill>
                <a:cs typeface="Arial" panose="020B0604020202020204" pitchFamily="34" charset="0"/>
              </a:rPr>
              <a:t>100MW based on 10MW stack skid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GB" altLang="en-US" sz="1400" dirty="0">
                <a:solidFill>
                  <a:srgbClr val="262626"/>
                </a:solidFill>
                <a:latin typeface="GillSans" charset="0"/>
                <a:cs typeface="Arial" panose="020B0604020202020204" pitchFamily="34" charset="0"/>
              </a:rPr>
              <a:t>10MW containerised stack skid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GB" altLang="en-US" sz="1400" dirty="0">
                <a:solidFill>
                  <a:srgbClr val="262626"/>
                </a:solidFill>
                <a:latin typeface="GillSans" charset="0"/>
                <a:cs typeface="Arial" panose="020B0604020202020204" pitchFamily="34" charset="0"/>
              </a:rPr>
              <a:t>Individual control of each 2MW module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GB" altLang="en-US" sz="1400" dirty="0">
                <a:solidFill>
                  <a:srgbClr val="262626"/>
                </a:solidFill>
                <a:latin typeface="GillSans" charset="0"/>
                <a:cs typeface="Arial" panose="020B0604020202020204" pitchFamily="34" charset="0"/>
              </a:rPr>
              <a:t>Waste heat recovery option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GB" altLang="en-US" sz="1400" dirty="0">
                <a:solidFill>
                  <a:srgbClr val="262626"/>
                </a:solidFill>
                <a:latin typeface="GillSans" charset="0"/>
                <a:cs typeface="Arial" panose="020B0604020202020204" pitchFamily="34" charset="0"/>
              </a:rPr>
              <a:t>Integrated ventilation strategy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GB" altLang="en-US" sz="1400" dirty="0">
                <a:solidFill>
                  <a:srgbClr val="262626"/>
                </a:solidFill>
                <a:latin typeface="GillSans" charset="0"/>
                <a:cs typeface="Arial" panose="020B0604020202020204" pitchFamily="34" charset="0"/>
              </a:rPr>
              <a:t>Energy density of &gt;8,000kWhr/m</a:t>
            </a:r>
            <a:r>
              <a:rPr lang="en-GB" altLang="en-US" sz="1400" baseline="30000" dirty="0">
                <a:solidFill>
                  <a:srgbClr val="262626"/>
                </a:solidFill>
                <a:latin typeface="GillSans" charset="0"/>
                <a:cs typeface="Arial" panose="020B0604020202020204" pitchFamily="34" charset="0"/>
              </a:rPr>
              <a:t>2 </a:t>
            </a:r>
            <a:r>
              <a:rPr lang="en-GB" altLang="en-US" sz="1400" dirty="0">
                <a:solidFill>
                  <a:srgbClr val="262626"/>
                </a:solidFill>
                <a:latin typeface="GillSans" charset="0"/>
                <a:cs typeface="Arial" panose="020B0604020202020204" pitchFamily="34" charset="0"/>
              </a:rPr>
              <a:t>(when run for 24 hrs)</a:t>
            </a:r>
          </a:p>
          <a:p>
            <a:pPr marL="0" indent="0"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</a:pPr>
            <a:endParaRPr lang="en-GB" altLang="en-US" sz="1400" dirty="0">
              <a:solidFill>
                <a:srgbClr val="262626"/>
              </a:solidFill>
              <a:latin typeface="GillSans" charset="0"/>
              <a:cs typeface="Arial" panose="020B0604020202020204" pitchFamily="34" charset="0"/>
            </a:endParaRPr>
          </a:p>
          <a:p>
            <a:pPr marL="0" indent="0"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</a:pPr>
            <a:r>
              <a:rPr lang="en-GB" altLang="en-US" sz="1200" dirty="0">
                <a:solidFill>
                  <a:srgbClr val="262626"/>
                </a:solidFill>
                <a:latin typeface="GillSans" charset="0"/>
                <a:cs typeface="Arial" panose="020B0604020202020204" pitchFamily="34" charset="0"/>
              </a:rPr>
              <a:t>* Examples illustrated to demonstrate principle of replication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033E4E-835C-4FA5-A0FA-F4A16B241C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66" t="4912"/>
          <a:stretch/>
        </p:blipFill>
        <p:spPr>
          <a:xfrm>
            <a:off x="1628776" y="372192"/>
            <a:ext cx="9143999" cy="51617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73037" y="3643051"/>
            <a:ext cx="1110374" cy="6001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20T /day</a:t>
            </a:r>
          </a:p>
          <a:p>
            <a:pPr algn="ctr"/>
            <a:r>
              <a:rPr lang="en-GB" sz="1100" dirty="0"/>
              <a:t>50MW</a:t>
            </a:r>
          </a:p>
          <a:p>
            <a:pPr algn="ctr"/>
            <a:r>
              <a:rPr lang="en-GB" sz="1100" dirty="0"/>
              <a:t>25x125m</a:t>
            </a:r>
          </a:p>
        </p:txBody>
      </p:sp>
    </p:spTree>
    <p:extLst>
      <p:ext uri="{BB962C8B-B14F-4D97-AF65-F5344CB8AC3E}">
        <p14:creationId xmlns:p14="http://schemas.microsoft.com/office/powerpoint/2010/main" val="3913575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Content Placeholder 7"/>
          <p:cNvSpPr txBox="1">
            <a:spLocks/>
          </p:cNvSpPr>
          <p:nvPr/>
        </p:nvSpPr>
        <p:spPr bwMode="auto">
          <a:xfrm>
            <a:off x="2138361" y="1854812"/>
            <a:ext cx="9429657" cy="299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ts val="1400"/>
              </a:spcAft>
              <a:buClr>
                <a:srgbClr val="404040"/>
              </a:buClr>
            </a:pPr>
            <a:r>
              <a:rPr lang="en-GB" sz="1600" b="1" dirty="0">
                <a:solidFill>
                  <a:srgbClr val="BDD4DC"/>
                </a:solidFill>
                <a:cs typeface="Arial" pitchFamily="34" charset="0"/>
              </a:rPr>
              <a:t>Summary 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2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illSans" charset="0"/>
              </a:rPr>
              <a:t>Renewables need Energy Storage 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2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illSans" charset="0"/>
              </a:rPr>
              <a:t>Electrons make up a small percentage of energy use at around 20% | molecules are dominant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2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illSans" charset="0"/>
              </a:rPr>
              <a:t>Rapid Response Grid Balancing electrolysers- needed at the right scale to match intermittent renewable inputs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2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illSans" charset="0"/>
              </a:rPr>
              <a:t>Low cost | Low footprint | Mature Technology 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2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illSans" charset="0"/>
              </a:rPr>
              <a:t>Power to Gas provides long-term energy storage and provides a proven route to deep decarbonisation of gas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2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illSans" charset="0"/>
              </a:rPr>
              <a:t>The gas grid – is a useful asset in managing surpluses and deficits in a low carbon power system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2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illSans" charset="0"/>
              </a:rPr>
              <a:t>Gas to power available via fuel cell &amp; microturbines with use of waste heat for cooling via absorption chillers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2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illSans" charset="0"/>
              </a:rPr>
              <a:t>Onsite Electrolysers offer synergy in the expansion of renewables &amp; hydrogen mobility on land and sea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2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illSans" charset="0"/>
              </a:rPr>
              <a:t>Fuel cell transport – no compromise, enables rapid adoption for clean emission cities and oceans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2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illSans" charset="0"/>
              </a:rPr>
              <a:t>Intersection of renewables with existing electricity and gas networks is the key to LCOE reduction and ZEV adoption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200"/>
              </a:spcAft>
              <a:buClr>
                <a:schemeClr val="bg1"/>
              </a:buClr>
              <a:buFont typeface="Arial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GillSans" charset="0"/>
            </a:endParaRPr>
          </a:p>
          <a:p>
            <a:pPr marL="342900" indent="-342900" eaLnBrk="0" hangingPunct="0">
              <a:spcBef>
                <a:spcPct val="20000"/>
              </a:spcBef>
              <a:spcAft>
                <a:spcPts val="200"/>
              </a:spcAft>
              <a:buClr>
                <a:schemeClr val="bg1"/>
              </a:buClr>
              <a:buFont typeface="Arial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GillSans" charset="0"/>
            </a:endParaRPr>
          </a:p>
          <a:p>
            <a:pPr eaLnBrk="0" hangingPunct="0">
              <a:spcBef>
                <a:spcPct val="20000"/>
              </a:spcBef>
              <a:spcAft>
                <a:spcPts val="200"/>
              </a:spcAft>
              <a:buClr>
                <a:schemeClr val="bg1"/>
              </a:buClr>
            </a:pPr>
            <a:endParaRPr lang="en-GB" sz="1400" dirty="0">
              <a:solidFill>
                <a:schemeClr val="bg1"/>
              </a:solidFill>
              <a:latin typeface="GillSans" charset="0"/>
            </a:endParaRPr>
          </a:p>
          <a:p>
            <a:pPr eaLnBrk="0" hangingPunct="0">
              <a:spcBef>
                <a:spcPct val="20000"/>
              </a:spcBef>
              <a:spcAft>
                <a:spcPts val="200"/>
              </a:spcAft>
              <a:buClr>
                <a:schemeClr val="bg1"/>
              </a:buClr>
            </a:pPr>
            <a:endParaRPr lang="en-GB" sz="1400" dirty="0">
              <a:solidFill>
                <a:schemeClr val="bg1"/>
              </a:solidFill>
              <a:latin typeface="GillSans" charset="0"/>
            </a:endParaRPr>
          </a:p>
          <a:p>
            <a:pPr marL="342900" indent="-342900" eaLnBrk="0" hangingPunct="0">
              <a:spcBef>
                <a:spcPct val="20000"/>
              </a:spcBef>
              <a:spcAft>
                <a:spcPts val="200"/>
              </a:spcAft>
              <a:buClr>
                <a:schemeClr val="bg1"/>
              </a:buClr>
              <a:buFont typeface="Arial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GillSans" charset="0"/>
            </a:endParaRPr>
          </a:p>
          <a:p>
            <a:pPr eaLnBrk="0" hangingPunct="0">
              <a:spcBef>
                <a:spcPct val="20000"/>
              </a:spcBef>
              <a:spcAft>
                <a:spcPts val="200"/>
              </a:spcAft>
              <a:buClr>
                <a:schemeClr val="bg1"/>
              </a:buClr>
            </a:pPr>
            <a:endParaRPr lang="en-GB" sz="1400" dirty="0">
              <a:solidFill>
                <a:schemeClr val="bg1"/>
              </a:solidFill>
              <a:latin typeface="GillSans" charset="0"/>
            </a:endParaRPr>
          </a:p>
          <a:p>
            <a:pPr marL="342900" indent="-342900" eaLnBrk="0" hangingPunct="0">
              <a:spcBef>
                <a:spcPct val="20000"/>
              </a:spcBef>
              <a:spcAft>
                <a:spcPts val="200"/>
              </a:spcAft>
              <a:buClr>
                <a:schemeClr val="bg1"/>
              </a:buClr>
              <a:buFont typeface="Arial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GillSans" charset="0"/>
            </a:endParaRPr>
          </a:p>
          <a:p>
            <a:pPr marL="342900" indent="-342900" eaLnBrk="0" hangingPunct="0">
              <a:spcBef>
                <a:spcPct val="20000"/>
              </a:spcBef>
              <a:spcAft>
                <a:spcPts val="200"/>
              </a:spcAft>
              <a:buClr>
                <a:schemeClr val="bg1"/>
              </a:buClr>
              <a:buFont typeface="Arial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GillSans" charset="0"/>
            </a:endParaRPr>
          </a:p>
          <a:p>
            <a:pPr eaLnBrk="0" hangingPunct="0">
              <a:spcBef>
                <a:spcPct val="20000"/>
              </a:spcBef>
              <a:spcAft>
                <a:spcPts val="200"/>
              </a:spcAft>
              <a:buClr>
                <a:schemeClr val="bg1"/>
              </a:buClr>
            </a:pPr>
            <a:r>
              <a:rPr lang="en-GB" sz="1400" dirty="0">
                <a:solidFill>
                  <a:schemeClr val="bg1"/>
                </a:solidFill>
                <a:latin typeface="GillSans" charset="0"/>
              </a:rPr>
              <a:t>		</a:t>
            </a:r>
          </a:p>
          <a:p>
            <a:pPr eaLnBrk="0" hangingPunct="0">
              <a:spcBef>
                <a:spcPct val="20000"/>
              </a:spcBef>
              <a:spcAft>
                <a:spcPts val="200"/>
              </a:spcAft>
              <a:buClr>
                <a:schemeClr val="bg1"/>
              </a:buClr>
            </a:pPr>
            <a:endParaRPr lang="en-GB" sz="1400" dirty="0">
              <a:solidFill>
                <a:schemeClr val="bg1"/>
              </a:solidFill>
              <a:latin typeface="GillSans" charset="0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957165" y="5646705"/>
            <a:ext cx="798456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cap="all" spc="100" dirty="0">
                <a:solidFill>
                  <a:srgbClr val="BDD4DC"/>
                </a:solidFill>
                <a:latin typeface="GillSans"/>
                <a:cs typeface="GillSans"/>
              </a:rPr>
              <a:t>Hydrogen energy systems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38163"/>
            <a:ext cx="94035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cap="all" spc="100" dirty="0">
                <a:solidFill>
                  <a:srgbClr val="BDD4DC"/>
                </a:solidFill>
                <a:cs typeface="Arial" panose="020B0604020202020204" pitchFamily="34" charset="0"/>
              </a:rPr>
              <a:t>An integrated Hydrogen ENERGY STORAGE SYSTEM in the </a:t>
            </a:r>
            <a:r>
              <a:rPr lang="en-GB" cap="all" spc="100" dirty="0" err="1">
                <a:solidFill>
                  <a:srgbClr val="BDD4DC"/>
                </a:solidFill>
                <a:cs typeface="Arial" panose="020B0604020202020204" pitchFamily="34" charset="0"/>
              </a:rPr>
              <a:t>orkney</a:t>
            </a:r>
            <a:r>
              <a:rPr lang="en-GB" cap="all" spc="100" dirty="0">
                <a:solidFill>
                  <a:srgbClr val="BDD4DC"/>
                </a:solidFill>
                <a:cs typeface="Arial" panose="020B0604020202020204" pitchFamily="34" charset="0"/>
              </a:rPr>
              <a:t> islands</a:t>
            </a:r>
          </a:p>
          <a:p>
            <a:pPr>
              <a:defRPr/>
            </a:pPr>
            <a:r>
              <a:rPr lang="en-GB" sz="1600" cap="all" spc="100" dirty="0">
                <a:solidFill>
                  <a:srgbClr val="BDD4DC"/>
                </a:solidFill>
                <a:cs typeface="Arial" panose="020B0604020202020204" pitchFamily="34" charset="0"/>
              </a:rPr>
              <a:t>Ocean energy market development summit | 5</a:t>
            </a:r>
            <a:r>
              <a:rPr lang="en-GB" sz="1600" cap="all" spc="100" baseline="30000" dirty="0">
                <a:solidFill>
                  <a:srgbClr val="BDD4DC"/>
                </a:solidFill>
                <a:cs typeface="Arial" panose="020B0604020202020204" pitchFamily="34" charset="0"/>
              </a:rPr>
              <a:t>th</a:t>
            </a:r>
            <a:r>
              <a:rPr lang="en-GB" sz="1600" cap="all" spc="100" dirty="0">
                <a:solidFill>
                  <a:srgbClr val="BDD4DC"/>
                </a:solidFill>
                <a:cs typeface="Arial" panose="020B0604020202020204" pitchFamily="34" charset="0"/>
              </a:rPr>
              <a:t>  December, 2019 </a:t>
            </a:r>
          </a:p>
        </p:txBody>
      </p:sp>
    </p:spTree>
    <p:extLst>
      <p:ext uri="{BB962C8B-B14F-4D97-AF65-F5344CB8AC3E}">
        <p14:creationId xmlns:p14="http://schemas.microsoft.com/office/powerpoint/2010/main" val="131123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330" y="2037582"/>
            <a:ext cx="3287528" cy="22933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957165" y="5646705"/>
            <a:ext cx="798456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cap="all" spc="100" dirty="0">
                <a:solidFill>
                  <a:srgbClr val="BDD4DC"/>
                </a:solidFill>
                <a:latin typeface="GillSans"/>
                <a:cs typeface="GillSans"/>
              </a:rPr>
              <a:t>Hydrogen energy systems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008846-5259-4649-8766-11989E9287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12" b="27526"/>
          <a:stretch/>
        </p:blipFill>
        <p:spPr>
          <a:xfrm>
            <a:off x="1488080" y="2037582"/>
            <a:ext cx="3807507" cy="22933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47800" y="538163"/>
            <a:ext cx="92990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cap="all" spc="100" dirty="0">
                <a:solidFill>
                  <a:srgbClr val="BDD4DC"/>
                </a:solidFill>
                <a:cs typeface="Arial" panose="020B0604020202020204" pitchFamily="34" charset="0"/>
              </a:rPr>
              <a:t>AN INTEGRATED HYDROGEN ENERGY STORAGE SYSTEM IN THE ORKNEY ISLANDS</a:t>
            </a:r>
          </a:p>
          <a:p>
            <a:pPr>
              <a:defRPr/>
            </a:pPr>
            <a:r>
              <a:rPr lang="en-GB" sz="1600" cap="all" spc="100" dirty="0">
                <a:solidFill>
                  <a:srgbClr val="BDD4DC"/>
                </a:solidFill>
                <a:cs typeface="Arial" panose="020B0604020202020204" pitchFamily="34" charset="0"/>
              </a:rPr>
              <a:t>SYDNEY | 5</a:t>
            </a:r>
            <a:r>
              <a:rPr lang="en-GB" sz="1600" cap="all" spc="100" baseline="30000" dirty="0">
                <a:solidFill>
                  <a:srgbClr val="BDD4DC"/>
                </a:solidFill>
                <a:cs typeface="Arial" panose="020B0604020202020204" pitchFamily="34" charset="0"/>
              </a:rPr>
              <a:t>th</a:t>
            </a:r>
            <a:r>
              <a:rPr lang="en-GB" sz="1600" cap="all" spc="100" dirty="0">
                <a:solidFill>
                  <a:srgbClr val="BDD4DC"/>
                </a:solidFill>
                <a:cs typeface="Arial" panose="020B0604020202020204" pitchFamily="34" charset="0"/>
              </a:rPr>
              <a:t> DECEMBER, 2019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3C76A6-3FEC-478C-BE58-F33E3C09D8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34" r="2859" b="4170"/>
          <a:stretch/>
        </p:blipFill>
        <p:spPr>
          <a:xfrm>
            <a:off x="5295587" y="2037582"/>
            <a:ext cx="2151223" cy="229336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C4CC71-00E3-44DA-84D2-A369227B82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143"/>
          <a:stretch/>
        </p:blipFill>
        <p:spPr>
          <a:xfrm>
            <a:off x="6354647" y="2037582"/>
            <a:ext cx="1092163" cy="421865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69200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Connector: Elbow 56">
            <a:extLst>
              <a:ext uri="{FF2B5EF4-FFF2-40B4-BE49-F238E27FC236}">
                <a16:creationId xmlns:a16="http://schemas.microsoft.com/office/drawing/2014/main" id="{8139C208-D1B5-4095-A4BB-A08FC726169B}"/>
              </a:ext>
            </a:extLst>
          </p:cNvPr>
          <p:cNvCxnSpPr>
            <a:cxnSpLocks/>
          </p:cNvCxnSpPr>
          <p:nvPr/>
        </p:nvCxnSpPr>
        <p:spPr>
          <a:xfrm flipV="1">
            <a:off x="6701051" y="3154425"/>
            <a:ext cx="1284922" cy="8331"/>
          </a:xfrm>
          <a:prstGeom prst="bentConnector3">
            <a:avLst>
              <a:gd name="adj1" fmla="val 50000"/>
            </a:avLst>
          </a:prstGeom>
          <a:ln>
            <a:solidFill>
              <a:srgbClr val="002C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78000" y="5721351"/>
            <a:ext cx="6477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cap="all" spc="100" dirty="0">
                <a:solidFill>
                  <a:srgbClr val="BDD4DC"/>
                </a:solidFill>
                <a:latin typeface="GillSans"/>
                <a:cs typeface="GillSans"/>
              </a:rPr>
              <a:t>ITM Power | What we do</a:t>
            </a:r>
          </a:p>
        </p:txBody>
      </p:sp>
      <p:sp>
        <p:nvSpPr>
          <p:cNvPr id="9" name="Content Placeholder 7"/>
          <p:cNvSpPr txBox="1">
            <a:spLocks/>
          </p:cNvSpPr>
          <p:nvPr/>
        </p:nvSpPr>
        <p:spPr bwMode="auto">
          <a:xfrm>
            <a:off x="1778000" y="901693"/>
            <a:ext cx="8229600" cy="4106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defRPr b="1" kern="1200">
                <a:solidFill>
                  <a:srgbClr val="262626"/>
                </a:solidFill>
                <a:latin typeface="Arial"/>
                <a:ea typeface="MS PGothic" pitchFamily="34" charset="-128"/>
                <a:cs typeface="Arial"/>
              </a:defRPr>
            </a:lvl1pPr>
            <a:lvl2pPr marL="449263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Gill Sans"/>
                <a:ea typeface="Gill Sans" charset="0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Gill Sans"/>
                <a:ea typeface="Gill Sans" charset="0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Gill Sans"/>
                <a:ea typeface="Gill Sans" charset="0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Gill Sans"/>
                <a:ea typeface="Gill Sans" charset="0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1400"/>
              </a:spcAft>
            </a:pPr>
            <a:r>
              <a:rPr lang="en-GB" sz="1600" dirty="0">
                <a:solidFill>
                  <a:srgbClr val="2D2B33"/>
                </a:solidFill>
                <a:latin typeface="GillSans"/>
                <a:cs typeface="Arial" pitchFamily="34" charset="0"/>
              </a:rPr>
              <a:t>ITM Power manufactures integrated hydrogen energy systems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1778000" y="6202364"/>
            <a:ext cx="6477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cap="all" spc="100" dirty="0">
                <a:solidFill>
                  <a:schemeClr val="bg1"/>
                </a:solidFill>
                <a:latin typeface="GillSans"/>
                <a:cs typeface="GillSans"/>
              </a:rPr>
              <a:t>Hydrogen energy systems</a:t>
            </a:r>
          </a:p>
        </p:txBody>
      </p: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8139C208-D1B5-4095-A4BB-A08FC726169B}"/>
              </a:ext>
            </a:extLst>
          </p:cNvPr>
          <p:cNvCxnSpPr>
            <a:cxnSpLocks/>
            <a:stCxn id="5" idx="3"/>
            <a:endCxn id="18" idx="1"/>
          </p:cNvCxnSpPr>
          <p:nvPr/>
        </p:nvCxnSpPr>
        <p:spPr>
          <a:xfrm>
            <a:off x="4111539" y="2019679"/>
            <a:ext cx="564507" cy="1136487"/>
          </a:xfrm>
          <a:prstGeom prst="bentConnector3">
            <a:avLst>
              <a:gd name="adj1" fmla="val 50000"/>
            </a:avLst>
          </a:prstGeom>
          <a:ln>
            <a:solidFill>
              <a:srgbClr val="002C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104410" y="1489845"/>
            <a:ext cx="2007128" cy="1353452"/>
            <a:chOff x="580410" y="1785621"/>
            <a:chExt cx="2007128" cy="1353452"/>
          </a:xfrm>
        </p:grpSpPr>
        <p:pic>
          <p:nvPicPr>
            <p:cNvPr id="5" name="Picture 4" descr="WindTurbines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410" y="1785621"/>
              <a:ext cx="2007128" cy="105966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80410" y="2847233"/>
              <a:ext cx="2007128" cy="287452"/>
            </a:xfrm>
            <a:prstGeom prst="rect">
              <a:avLst/>
            </a:prstGeom>
            <a:solidFill>
              <a:srgbClr val="002C5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San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2551" y="2831296"/>
              <a:ext cx="19217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GillSans"/>
                </a:rPr>
                <a:t>Renewable Electricity</a:t>
              </a:r>
            </a:p>
          </p:txBody>
        </p:sp>
      </p:grpSp>
      <p:sp>
        <p:nvSpPr>
          <p:cNvPr id="62" name="Rectangle 61"/>
          <p:cNvSpPr/>
          <p:nvPr/>
        </p:nvSpPr>
        <p:spPr>
          <a:xfrm>
            <a:off x="7975164" y="5033198"/>
            <a:ext cx="2007128" cy="287452"/>
          </a:xfrm>
          <a:prstGeom prst="rect">
            <a:avLst/>
          </a:prstGeom>
          <a:solidFill>
            <a:srgbClr val="002C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San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017780" y="5002975"/>
            <a:ext cx="1921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GillSans"/>
              </a:rPr>
              <a:t>Renewable Chemistry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F8EA5A6-CA3D-4DEE-90C1-4E3D0B75C4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5165" y="4131251"/>
            <a:ext cx="2007128" cy="908172"/>
          </a:xfrm>
          <a:prstGeom prst="rect">
            <a:avLst/>
          </a:prstGeom>
          <a:ln>
            <a:noFill/>
          </a:ln>
        </p:spPr>
      </p:pic>
      <p:sp>
        <p:nvSpPr>
          <p:cNvPr id="56" name="Rectangle 55"/>
          <p:cNvSpPr/>
          <p:nvPr/>
        </p:nvSpPr>
        <p:spPr>
          <a:xfrm>
            <a:off x="7984590" y="3620078"/>
            <a:ext cx="2007128" cy="287452"/>
          </a:xfrm>
          <a:prstGeom prst="rect">
            <a:avLst/>
          </a:prstGeom>
          <a:solidFill>
            <a:srgbClr val="002C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San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027206" y="3589855"/>
            <a:ext cx="1921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GillSans"/>
              </a:rPr>
              <a:t>Clean Fuel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975164" y="2231215"/>
            <a:ext cx="2007128" cy="287452"/>
          </a:xfrm>
          <a:prstGeom prst="rect">
            <a:avLst/>
          </a:prstGeom>
          <a:solidFill>
            <a:srgbClr val="002C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San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017780" y="2200992"/>
            <a:ext cx="1921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GillSans"/>
              </a:rPr>
              <a:t>Power-To-Gas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5164" y="1344469"/>
            <a:ext cx="2007130" cy="891158"/>
          </a:xfrm>
          <a:prstGeom prst="rect">
            <a:avLst/>
          </a:prstGeom>
        </p:spPr>
      </p:pic>
      <p:cxnSp>
        <p:nvCxnSpPr>
          <p:cNvPr id="67" name="Connector: Elbow 56">
            <a:extLst>
              <a:ext uri="{FF2B5EF4-FFF2-40B4-BE49-F238E27FC236}">
                <a16:creationId xmlns:a16="http://schemas.microsoft.com/office/drawing/2014/main" id="{8139C208-D1B5-4095-A4BB-A08FC726169B}"/>
              </a:ext>
            </a:extLst>
          </p:cNvPr>
          <p:cNvCxnSpPr>
            <a:cxnSpLocks/>
            <a:stCxn id="20" idx="3"/>
            <a:endCxn id="18" idx="1"/>
          </p:cNvCxnSpPr>
          <p:nvPr/>
        </p:nvCxnSpPr>
        <p:spPr>
          <a:xfrm flipV="1">
            <a:off x="4110039" y="3156165"/>
            <a:ext cx="566007" cy="1137554"/>
          </a:xfrm>
          <a:prstGeom prst="bentConnector3">
            <a:avLst>
              <a:gd name="adj1" fmla="val 50000"/>
            </a:avLst>
          </a:prstGeom>
          <a:ln>
            <a:solidFill>
              <a:srgbClr val="002C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or: Elbow 56">
            <a:extLst>
              <a:ext uri="{FF2B5EF4-FFF2-40B4-BE49-F238E27FC236}">
                <a16:creationId xmlns:a16="http://schemas.microsoft.com/office/drawing/2014/main" id="{8139C208-D1B5-4095-A4BB-A08FC726169B}"/>
              </a:ext>
            </a:extLst>
          </p:cNvPr>
          <p:cNvCxnSpPr>
            <a:cxnSpLocks/>
            <a:endCxn id="15" idx="1"/>
          </p:cNvCxnSpPr>
          <p:nvPr/>
        </p:nvCxnSpPr>
        <p:spPr>
          <a:xfrm rot="5400000" flipH="1" flipV="1">
            <a:off x="7100508" y="1968642"/>
            <a:ext cx="1053249" cy="696065"/>
          </a:xfrm>
          <a:prstGeom prst="bentConnector2">
            <a:avLst/>
          </a:prstGeom>
          <a:ln>
            <a:solidFill>
              <a:srgbClr val="002C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or: Elbow 56">
            <a:extLst>
              <a:ext uri="{FF2B5EF4-FFF2-40B4-BE49-F238E27FC236}">
                <a16:creationId xmlns:a16="http://schemas.microsoft.com/office/drawing/2014/main" id="{8139C208-D1B5-4095-A4BB-A08FC726169B}"/>
              </a:ext>
            </a:extLst>
          </p:cNvPr>
          <p:cNvCxnSpPr>
            <a:cxnSpLocks/>
            <a:stCxn id="31" idx="2"/>
            <a:endCxn id="35" idx="1"/>
          </p:cNvCxnSpPr>
          <p:nvPr/>
        </p:nvCxnSpPr>
        <p:spPr>
          <a:xfrm rot="16200000" flipH="1">
            <a:off x="7192908" y="3803078"/>
            <a:ext cx="868451" cy="696066"/>
          </a:xfrm>
          <a:prstGeom prst="bentConnector2">
            <a:avLst/>
          </a:prstGeom>
          <a:ln>
            <a:solidFill>
              <a:srgbClr val="002C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61E2BC0-6BC1-4082-AFAA-95C18C65CAEE}"/>
              </a:ext>
            </a:extLst>
          </p:cNvPr>
          <p:cNvSpPr txBox="1"/>
          <p:nvPr/>
        </p:nvSpPr>
        <p:spPr>
          <a:xfrm>
            <a:off x="1778000" y="398464"/>
            <a:ext cx="70739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cap="all" spc="100" dirty="0">
                <a:solidFill>
                  <a:srgbClr val="002C5A"/>
                </a:solidFill>
                <a:latin typeface="GillSans"/>
                <a:cs typeface="Arial" panose="020B0604020202020204" pitchFamily="34" charset="0"/>
              </a:rPr>
              <a:t>ITM Power | What we do</a:t>
            </a:r>
          </a:p>
        </p:txBody>
      </p:sp>
      <p:pic>
        <p:nvPicPr>
          <p:cNvPr id="31" name="Picture 30" descr="10246 ITM Schematic all blue 1.4.jpg">
            <a:extLst>
              <a:ext uri="{FF2B5EF4-FFF2-40B4-BE49-F238E27FC236}">
                <a16:creationId xmlns:a16="http://schemas.microsoft.com/office/drawing/2014/main" id="{0184F613-23AF-449D-9A9E-4C49307B1A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5279" y="2742586"/>
            <a:ext cx="747641" cy="9743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12995" y="6247371"/>
            <a:ext cx="188913" cy="143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2104410" y="3777362"/>
            <a:ext cx="2007128" cy="1333786"/>
            <a:chOff x="580410" y="3673667"/>
            <a:chExt cx="2007128" cy="1333786"/>
          </a:xfrm>
        </p:grpSpPr>
        <p:sp>
          <p:nvSpPr>
            <p:cNvPr id="41" name="Rectangle 40"/>
            <p:cNvSpPr/>
            <p:nvPr/>
          </p:nvSpPr>
          <p:spPr>
            <a:xfrm>
              <a:off x="580410" y="4706380"/>
              <a:ext cx="2007128" cy="287452"/>
            </a:xfrm>
            <a:prstGeom prst="rect">
              <a:avLst/>
            </a:prstGeom>
            <a:solidFill>
              <a:srgbClr val="002C5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San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23026" y="4699676"/>
              <a:ext cx="19217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GillSans"/>
                </a:rPr>
                <a:t>Water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5BC26A7-DDAB-470C-8C0D-1E89EE3AA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932" y="3673667"/>
              <a:ext cx="2005106" cy="1032714"/>
            </a:xfrm>
            <a:prstGeom prst="rect">
              <a:avLst/>
            </a:prstGeom>
          </p:spPr>
        </p:pic>
      </p:grpSp>
      <p:sp>
        <p:nvSpPr>
          <p:cNvPr id="28" name="Oval 27"/>
          <p:cNvSpPr/>
          <p:nvPr/>
        </p:nvSpPr>
        <p:spPr>
          <a:xfrm>
            <a:off x="7222332" y="3100389"/>
            <a:ext cx="107157" cy="857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GillSan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76045" y="2521912"/>
            <a:ext cx="2025006" cy="1576837"/>
            <a:chOff x="3152045" y="2505799"/>
            <a:chExt cx="2025006" cy="1576837"/>
          </a:xfrm>
        </p:grpSpPr>
        <p:sp>
          <p:nvSpPr>
            <p:cNvPr id="43" name="Rectangle 42"/>
            <p:cNvSpPr/>
            <p:nvPr/>
          </p:nvSpPr>
          <p:spPr>
            <a:xfrm>
              <a:off x="3153175" y="3774306"/>
              <a:ext cx="2023876" cy="287452"/>
            </a:xfrm>
            <a:prstGeom prst="rect">
              <a:avLst/>
            </a:prstGeom>
            <a:solidFill>
              <a:srgbClr val="002C5A"/>
            </a:solidFill>
            <a:ln w="19050" cmpd="sng">
              <a:solidFill>
                <a:srgbClr val="002C5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San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152045" y="3744082"/>
              <a:ext cx="19684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GillSans"/>
                </a:rPr>
                <a:t>ITM </a:t>
              </a:r>
              <a:r>
                <a:rPr lang="en-US" sz="1600" dirty="0" err="1">
                  <a:solidFill>
                    <a:schemeClr val="bg1"/>
                  </a:solidFill>
                  <a:latin typeface="GillSans"/>
                </a:rPr>
                <a:t>Electrolyser</a:t>
              </a:r>
              <a:endParaRPr lang="en-US" sz="1600" dirty="0">
                <a:solidFill>
                  <a:schemeClr val="bg1"/>
                </a:solidFill>
                <a:latin typeface="GillSans"/>
              </a:endParaRPr>
            </a:p>
          </p:txBody>
        </p:sp>
        <p:pic>
          <p:nvPicPr>
            <p:cNvPr id="18" name="Picture 17" descr="HGas 180 Rendor 2.jpg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2045" y="2505799"/>
              <a:ext cx="2020701" cy="1268507"/>
            </a:xfrm>
            <a:prstGeom prst="rect">
              <a:avLst/>
            </a:prstGeom>
            <a:ln>
              <a:solidFill>
                <a:srgbClr val="002C5A"/>
              </a:solidFill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3010" y="2719849"/>
            <a:ext cx="1793055" cy="900228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7991475" y="2714501"/>
            <a:ext cx="1993900" cy="936000"/>
          </a:xfrm>
          <a:prstGeom prst="rect">
            <a:avLst/>
          </a:prstGeom>
          <a:noFill/>
          <a:ln w="12700">
            <a:solidFill>
              <a:srgbClr val="002C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Sans"/>
            </a:endParaRPr>
          </a:p>
        </p:txBody>
      </p:sp>
    </p:spTree>
    <p:extLst>
      <p:ext uri="{BB962C8B-B14F-4D97-AF65-F5344CB8AC3E}">
        <p14:creationId xmlns:p14="http://schemas.microsoft.com/office/powerpoint/2010/main" val="3216310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 bwMode="auto">
          <a:xfrm>
            <a:off x="1778000" y="5721346"/>
            <a:ext cx="798456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cap="all" spc="100" dirty="0">
                <a:solidFill>
                  <a:srgbClr val="BDD4DC"/>
                </a:solidFill>
                <a:latin typeface="GillSans"/>
                <a:cs typeface="GillSans"/>
              </a:rPr>
              <a:t>SECTORAL INTEGRATION</a:t>
            </a:r>
            <a:endParaRPr lang="en-US" cap="all" spc="100" dirty="0">
              <a:solidFill>
                <a:srgbClr val="BDD4DC"/>
              </a:solidFill>
              <a:latin typeface="GillSans"/>
              <a:cs typeface="Gill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30" y="1275264"/>
            <a:ext cx="6901270" cy="38164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2073" y="300812"/>
            <a:ext cx="82417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cap="all" spc="100" dirty="0">
                <a:latin typeface="GillSans"/>
                <a:cs typeface="GillSans"/>
              </a:rPr>
              <a:t>Energy – its not just electricity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8000" y="6202363"/>
            <a:ext cx="64770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cap="all" spc="100" dirty="0">
                <a:solidFill>
                  <a:prstClr val="white"/>
                </a:solidFill>
                <a:latin typeface="GillSans"/>
                <a:cs typeface="GillSans"/>
              </a:rPr>
              <a:t>HYDROGEN ENERGY SYSTEMS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9548" y="5091691"/>
            <a:ext cx="3465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</a:rPr>
              <a:t>Source data: DG ENER, June 2017</a:t>
            </a:r>
          </a:p>
        </p:txBody>
      </p:sp>
      <p:sp>
        <p:nvSpPr>
          <p:cNvPr id="10" name="Content Placeholder 7"/>
          <p:cNvSpPr txBox="1">
            <a:spLocks/>
          </p:cNvSpPr>
          <p:nvPr/>
        </p:nvSpPr>
        <p:spPr bwMode="auto">
          <a:xfrm>
            <a:off x="1302073" y="1343840"/>
            <a:ext cx="4960189" cy="22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1400"/>
              </a:spcAft>
              <a:buClr>
                <a:srgbClr val="404040"/>
              </a:buClr>
            </a:pPr>
            <a:r>
              <a:rPr lang="en-GB" altLang="en-US" sz="1600" b="1" dirty="0">
                <a:solidFill>
                  <a:srgbClr val="2D2B33"/>
                </a:solidFill>
                <a:cs typeface="Arial" panose="020B0604020202020204" pitchFamily="34" charset="0"/>
              </a:rPr>
              <a:t>We need molecules as well as electrons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GB" altLang="en-US" sz="1400" dirty="0">
                <a:solidFill>
                  <a:srgbClr val="262626"/>
                </a:solidFill>
                <a:latin typeface="GillSans" charset="0"/>
                <a:cs typeface="Arial" panose="020B0604020202020204" pitchFamily="34" charset="0"/>
              </a:rPr>
              <a:t>Electrolysers convert electrons to H2 Molecules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GB" altLang="en-US" sz="1400" dirty="0">
                <a:solidFill>
                  <a:srgbClr val="262626"/>
                </a:solidFill>
                <a:latin typeface="GillSans" charset="0"/>
                <a:cs typeface="Arial" panose="020B0604020202020204" pitchFamily="34" charset="0"/>
              </a:rPr>
              <a:t>Renewable molecules based on hydrogen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GB" altLang="en-US" sz="1400" dirty="0">
                <a:solidFill>
                  <a:srgbClr val="262626"/>
                </a:solidFill>
                <a:latin typeface="GillSans" charset="0"/>
                <a:cs typeface="Arial" panose="020B0604020202020204" pitchFamily="34" charset="0"/>
              </a:rPr>
              <a:t>Extending the sector reach of renewable energy</a:t>
            </a:r>
          </a:p>
        </p:txBody>
      </p:sp>
    </p:spTree>
    <p:extLst>
      <p:ext uri="{BB962C8B-B14F-4D97-AF65-F5344CB8AC3E}">
        <p14:creationId xmlns:p14="http://schemas.microsoft.com/office/powerpoint/2010/main" val="584107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8a89947b-f43c-4c3a-8c9d-53addd965121" descr="76CA898B-6062-4918-A346-D327CBBAAD5C@diva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5104" y="860129"/>
            <a:ext cx="8371118" cy="455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78000" y="6202363"/>
            <a:ext cx="64770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cap="all" spc="100" dirty="0">
                <a:solidFill>
                  <a:schemeClr val="bg1"/>
                </a:solidFill>
                <a:latin typeface="GillSans"/>
                <a:cs typeface="GillSans"/>
              </a:rPr>
              <a:t>HYDROGEN ENERGY SYSTEMS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8000" y="5721351"/>
            <a:ext cx="6477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cap="all" spc="100" dirty="0">
                <a:solidFill>
                  <a:srgbClr val="BDD4DC"/>
                </a:solidFill>
                <a:latin typeface="GillSans"/>
                <a:cs typeface="GillSans"/>
              </a:rPr>
              <a:t>Energy storage technologies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81201" y="398464"/>
            <a:ext cx="77531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cap="all" spc="100" dirty="0">
                <a:solidFill>
                  <a:srgbClr val="002C5A"/>
                </a:solidFill>
                <a:latin typeface="GillSans"/>
                <a:cs typeface="GillSans"/>
              </a:rPr>
              <a:t>ENERGY Storage technologies</a:t>
            </a:r>
            <a:endParaRPr lang="en-US" cap="all" spc="100" dirty="0">
              <a:solidFill>
                <a:srgbClr val="002C5A"/>
              </a:solidFill>
              <a:latin typeface="GillSans"/>
              <a:cs typeface="GillSans"/>
            </a:endParaRPr>
          </a:p>
        </p:txBody>
      </p:sp>
      <p:sp>
        <p:nvSpPr>
          <p:cNvPr id="9" name="Content Placeholder 7"/>
          <p:cNvSpPr txBox="1">
            <a:spLocks/>
          </p:cNvSpPr>
          <p:nvPr/>
        </p:nvSpPr>
        <p:spPr bwMode="auto">
          <a:xfrm>
            <a:off x="1981201" y="918627"/>
            <a:ext cx="7230533" cy="4296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defRPr b="1" kern="1200">
                <a:solidFill>
                  <a:srgbClr val="262626"/>
                </a:solidFill>
                <a:latin typeface="Arial"/>
                <a:ea typeface="MS PGothic" pitchFamily="34" charset="-128"/>
                <a:cs typeface="Arial"/>
              </a:defRPr>
            </a:lvl1pPr>
            <a:lvl2pPr marL="449263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Gill Sans"/>
                <a:ea typeface="Gill Sans" charset="0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Gill Sans"/>
                <a:ea typeface="Gill Sans" charset="0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Gill Sans"/>
                <a:ea typeface="Gill Sans" charset="0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Gill Sans"/>
                <a:ea typeface="Gill Sans" charset="0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1400"/>
              </a:spcAft>
            </a:pPr>
            <a:r>
              <a:rPr lang="en-GB" sz="1600" dirty="0">
                <a:solidFill>
                  <a:srgbClr val="2D2B33"/>
                </a:solidFill>
                <a:latin typeface="Arial" pitchFamily="34" charset="0"/>
                <a:cs typeface="Arial" pitchFamily="34" charset="0"/>
              </a:rPr>
              <a:t>Power-to-gas is efficient | long term | low energy cost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55001" y="4624803"/>
            <a:ext cx="115894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" dirty="0"/>
              <a:t>Source: ITM Power plc</a:t>
            </a:r>
          </a:p>
        </p:txBody>
      </p:sp>
    </p:spTree>
    <p:extLst>
      <p:ext uri="{BB962C8B-B14F-4D97-AF65-F5344CB8AC3E}">
        <p14:creationId xmlns:p14="http://schemas.microsoft.com/office/powerpoint/2010/main" val="2929057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1778000" y="5721350"/>
            <a:ext cx="7984565" cy="850901"/>
            <a:chOff x="254000" y="5721349"/>
            <a:chExt cx="6477000" cy="849791"/>
          </a:xfrm>
        </p:grpSpPr>
        <p:sp>
          <p:nvSpPr>
            <p:cNvPr id="15" name="TextBox 14"/>
            <p:cNvSpPr txBox="1"/>
            <p:nvPr/>
          </p:nvSpPr>
          <p:spPr>
            <a:xfrm>
              <a:off x="254000" y="5721349"/>
              <a:ext cx="6477000" cy="4610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cap="all" spc="100" dirty="0">
                  <a:solidFill>
                    <a:srgbClr val="BDD4DC"/>
                  </a:solidFill>
                  <a:latin typeface="GillSans"/>
                  <a:cs typeface="GillSans"/>
                </a:rPr>
                <a:t>Multiple Sector Applications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4000" y="6201736"/>
              <a:ext cx="6477000" cy="3694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cap="all" spc="100" dirty="0">
                  <a:solidFill>
                    <a:schemeClr val="bg1"/>
                  </a:solidFill>
                  <a:latin typeface="GillSans"/>
                  <a:cs typeface="GillSans"/>
                </a:rPr>
                <a:t>Hydrogen energy systems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69CF0D6-07B9-4BD4-8FFF-1ACEE0082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977" y="1"/>
            <a:ext cx="8870623" cy="544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73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8000" y="5721351"/>
            <a:ext cx="6477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cap="all" spc="100" dirty="0">
                <a:solidFill>
                  <a:srgbClr val="BDD4DC"/>
                </a:solidFill>
                <a:latin typeface="GillSans"/>
                <a:cs typeface="GillSans"/>
              </a:rPr>
              <a:t>ORKNEY Hydrogen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0" y="398464"/>
            <a:ext cx="605313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cap="all" spc="100" dirty="0">
                <a:solidFill>
                  <a:srgbClr val="002C5A"/>
                </a:solidFill>
                <a:latin typeface="GillSans"/>
                <a:cs typeface="GillSans"/>
              </a:rPr>
              <a:t>ORKNEY Hydrogen</a:t>
            </a:r>
          </a:p>
        </p:txBody>
      </p:sp>
      <p:sp>
        <p:nvSpPr>
          <p:cNvPr id="18" name="Content Placeholder 7"/>
          <p:cNvSpPr txBox="1">
            <a:spLocks/>
          </p:cNvSpPr>
          <p:nvPr/>
        </p:nvSpPr>
        <p:spPr bwMode="auto">
          <a:xfrm>
            <a:off x="2009775" y="944266"/>
            <a:ext cx="6177492" cy="1723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ts val="1400"/>
              </a:spcAft>
              <a:buClr>
                <a:srgbClr val="404040"/>
              </a:buClr>
            </a:pPr>
            <a:r>
              <a:rPr lang="en-GB" sz="1600" b="1" dirty="0">
                <a:solidFill>
                  <a:srgbClr val="2D2B33"/>
                </a:solidFill>
                <a:cs typeface="Arial" pitchFamily="34" charset="0"/>
              </a:rPr>
              <a:t>EMEC | Big Hit | Surf ‘n’ Turf | Dual Ports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Producing hydrogen from stranded wind &amp; tidal renewables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Exporting renewable energy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1.5MW off grid energy storage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Transport, G2P via FC/</a:t>
            </a:r>
            <a:r>
              <a:rPr lang="en-GB" sz="1400" dirty="0" err="1">
                <a:solidFill>
                  <a:srgbClr val="262626"/>
                </a:solidFill>
                <a:latin typeface="GillSans" charset="0"/>
                <a:cs typeface="Arial" pitchFamily="34" charset="0"/>
              </a:rPr>
              <a:t>microturbine</a:t>
            </a: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 and P2G renewable heat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78000" y="6202363"/>
            <a:ext cx="6856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cap="all" spc="100" dirty="0">
                <a:solidFill>
                  <a:schemeClr val="bg1"/>
                </a:solidFill>
                <a:latin typeface="GillSans"/>
                <a:cs typeface="GillSans"/>
              </a:rPr>
              <a:t>Hydrogen ENERGY Systems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AA9B14-2013-43C6-8382-817AC397E1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70"/>
          <a:stretch/>
        </p:blipFill>
        <p:spPr>
          <a:xfrm>
            <a:off x="2104044" y="2751924"/>
            <a:ext cx="4114505" cy="24503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1F3D37-7ADB-4085-9829-194EB5CC5A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80" t="21567" r="11732" b="23377"/>
          <a:stretch/>
        </p:blipFill>
        <p:spPr>
          <a:xfrm>
            <a:off x="3987203" y="3321874"/>
            <a:ext cx="336558" cy="1653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219" y="2751924"/>
            <a:ext cx="4735078" cy="2450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267" y="275278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48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8000" y="5721351"/>
            <a:ext cx="6477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cap="all" spc="100" dirty="0">
                <a:solidFill>
                  <a:srgbClr val="BDD4DC"/>
                </a:solidFill>
                <a:latin typeface="GillSans"/>
                <a:cs typeface="GillSans"/>
              </a:rPr>
              <a:t>ORKNEY Hydrogen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78000" y="6202363"/>
            <a:ext cx="6856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cap="all" spc="100" dirty="0">
                <a:solidFill>
                  <a:schemeClr val="bg1"/>
                </a:solidFill>
                <a:latin typeface="GillSans"/>
                <a:cs typeface="GillSans"/>
              </a:rPr>
              <a:t>Hydrogen ENERGY Systems</a:t>
            </a:r>
          </a:p>
        </p:txBody>
      </p:sp>
      <p:sp>
        <p:nvSpPr>
          <p:cNvPr id="13" name="Content Placeholder 7"/>
          <p:cNvSpPr txBox="1">
            <a:spLocks/>
          </p:cNvSpPr>
          <p:nvPr/>
        </p:nvSpPr>
        <p:spPr bwMode="auto">
          <a:xfrm>
            <a:off x="1981200" y="1036545"/>
            <a:ext cx="4724400" cy="34200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1400"/>
              </a:spcAft>
              <a:buClr>
                <a:srgbClr val="404040"/>
              </a:buClr>
              <a:buFont typeface="Arial" pitchFamily="34" charset="0"/>
              <a:buNone/>
              <a:defRPr/>
            </a:pPr>
            <a:r>
              <a:rPr lang="en-GB" sz="1600" b="1" dirty="0">
                <a:solidFill>
                  <a:srgbClr val="2D2B33"/>
                </a:solidFill>
                <a:cs typeface="Arial" pitchFamily="34" charset="0"/>
              </a:rPr>
              <a:t>FCH JU Project number: 700092</a:t>
            </a:r>
          </a:p>
          <a:p>
            <a:pPr marL="0" indent="0"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defRPr/>
            </a:pPr>
            <a:r>
              <a:rPr lang="en-GB" sz="1400" b="1" dirty="0" err="1">
                <a:solidFill>
                  <a:srgbClr val="262626"/>
                </a:solidFill>
                <a:latin typeface="GillSans" charset="0"/>
                <a:cs typeface="Arial" pitchFamily="34" charset="0"/>
              </a:rPr>
              <a:t>Eday</a:t>
            </a:r>
            <a:r>
              <a:rPr lang="en-GB" sz="1400" b="1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: Curtailed wind and tidal turbines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0.5 MW of electrolysis | 500kg hydrogen storage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Heating of school</a:t>
            </a:r>
          </a:p>
          <a:p>
            <a:pPr marL="0" indent="0"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defRPr/>
            </a:pPr>
            <a:r>
              <a:rPr lang="en-GB" sz="1400" b="1" dirty="0" err="1">
                <a:solidFill>
                  <a:srgbClr val="262626"/>
                </a:solidFill>
                <a:latin typeface="GillSans" charset="0"/>
                <a:cs typeface="Arial" pitchFamily="34" charset="0"/>
              </a:rPr>
              <a:t>Shapinsay</a:t>
            </a:r>
            <a:r>
              <a:rPr lang="en-GB" sz="1400" b="1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: Curtailed wind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1MW of electrolysis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Heating of school</a:t>
            </a:r>
          </a:p>
          <a:p>
            <a:pPr marL="0" indent="0"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defRPr/>
            </a:pPr>
            <a:r>
              <a:rPr lang="en-GB" sz="1400" b="1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Orkney Mainland: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75 kW FC: heat and power to marina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H2 refuelling station | 10x Symbio FC vans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Transport: 5x 250 kg tube trailers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endParaRPr lang="en-GB" sz="1400" dirty="0">
              <a:solidFill>
                <a:srgbClr val="262626"/>
              </a:solidFill>
              <a:latin typeface="GillSans" charset="0"/>
              <a:cs typeface="Arial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680" y="4031399"/>
            <a:ext cx="1130968" cy="425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24943" t="27849" r="25461" b="28581"/>
          <a:stretch/>
        </p:blipFill>
        <p:spPr>
          <a:xfrm>
            <a:off x="10702680" y="3432480"/>
            <a:ext cx="1393336" cy="43179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31193" b="31755"/>
          <a:stretch/>
        </p:blipFill>
        <p:spPr>
          <a:xfrm>
            <a:off x="10702680" y="2821961"/>
            <a:ext cx="1165342" cy="43179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669" y="4748589"/>
            <a:ext cx="1504579" cy="51239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29004" t="9353" r="30790" b="11509"/>
          <a:stretch/>
        </p:blipFill>
        <p:spPr>
          <a:xfrm>
            <a:off x="10702680" y="1928199"/>
            <a:ext cx="644087" cy="8067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l="4185" t="6824" r="4590" b="8016"/>
          <a:stretch/>
        </p:blipFill>
        <p:spPr>
          <a:xfrm>
            <a:off x="10702680" y="1144021"/>
            <a:ext cx="1169174" cy="5238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66" y="4739653"/>
            <a:ext cx="1543662" cy="5292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1981200" y="398464"/>
            <a:ext cx="605313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cap="all" spc="100" dirty="0" err="1">
                <a:solidFill>
                  <a:srgbClr val="002C5A"/>
                </a:solidFill>
                <a:latin typeface="GillSans"/>
                <a:cs typeface="GillSans"/>
              </a:rPr>
              <a:t>BiG</a:t>
            </a:r>
            <a:r>
              <a:rPr lang="en-US" cap="all" spc="100" dirty="0">
                <a:solidFill>
                  <a:srgbClr val="002C5A"/>
                </a:solidFill>
                <a:latin typeface="GillSans"/>
                <a:cs typeface="GillSans"/>
              </a:rPr>
              <a:t> </a:t>
            </a:r>
            <a:r>
              <a:rPr lang="en-US" cap="all" spc="100" dirty="0" err="1">
                <a:solidFill>
                  <a:srgbClr val="002C5A"/>
                </a:solidFill>
                <a:latin typeface="GillSans"/>
                <a:cs typeface="GillSans"/>
              </a:rPr>
              <a:t>HiT</a:t>
            </a:r>
            <a:r>
              <a:rPr lang="en-US" cap="all" spc="100" dirty="0">
                <a:solidFill>
                  <a:srgbClr val="002C5A"/>
                </a:solidFill>
                <a:latin typeface="GillSans"/>
                <a:cs typeface="GillSans"/>
              </a:rPr>
              <a:t> | ORKNEY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18FA8C3-8D9D-4BAC-96A4-324CF0ED358F}"/>
              </a:ext>
            </a:extLst>
          </p:cNvPr>
          <p:cNvGrpSpPr/>
          <p:nvPr/>
        </p:nvGrpSpPr>
        <p:grpSpPr>
          <a:xfrm>
            <a:off x="7057533" y="343435"/>
            <a:ext cx="3428934" cy="4945177"/>
            <a:chOff x="5533533" y="343434"/>
            <a:chExt cx="3428934" cy="494517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13C76A6-3FEC-478C-BE58-F33E3C09D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9234" r="2859" b="4170"/>
            <a:stretch/>
          </p:blipFill>
          <p:spPr>
            <a:xfrm>
              <a:off x="5533534" y="1677536"/>
              <a:ext cx="3428933" cy="3611075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C4CC71-00E3-44DA-84D2-A369227B8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32143"/>
            <a:stretch/>
          </p:blipFill>
          <p:spPr>
            <a:xfrm>
              <a:off x="5533533" y="343434"/>
              <a:ext cx="3428934" cy="1324479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41967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8000" y="5721351"/>
            <a:ext cx="6477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cap="all" spc="100" dirty="0">
                <a:solidFill>
                  <a:srgbClr val="BDD4DC"/>
                </a:solidFill>
                <a:latin typeface="GillSans"/>
                <a:cs typeface="GillSans"/>
              </a:rPr>
              <a:t>ORKNEY Hydrogen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78000" y="6202363"/>
            <a:ext cx="6856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cap="all" spc="100" dirty="0">
                <a:solidFill>
                  <a:schemeClr val="bg1"/>
                </a:solidFill>
                <a:latin typeface="GillSans"/>
                <a:cs typeface="GillSans"/>
              </a:rPr>
              <a:t>Hydrogen ENERGY Systems</a:t>
            </a:r>
          </a:p>
        </p:txBody>
      </p:sp>
      <p:sp>
        <p:nvSpPr>
          <p:cNvPr id="13" name="Content Placeholder 7"/>
          <p:cNvSpPr txBox="1">
            <a:spLocks/>
          </p:cNvSpPr>
          <p:nvPr/>
        </p:nvSpPr>
        <p:spPr bwMode="auto">
          <a:xfrm>
            <a:off x="1981200" y="1036545"/>
            <a:ext cx="4724400" cy="34200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1400"/>
              </a:spcAft>
              <a:buClr>
                <a:srgbClr val="404040"/>
              </a:buClr>
              <a:buFont typeface="Arial" pitchFamily="34" charset="0"/>
              <a:buNone/>
              <a:defRPr/>
            </a:pPr>
            <a:r>
              <a:rPr lang="en-GB" sz="1600" b="1" dirty="0">
                <a:solidFill>
                  <a:srgbClr val="2D2B33"/>
                </a:solidFill>
                <a:cs typeface="Arial" pitchFamily="34" charset="0"/>
              </a:rPr>
              <a:t>WAVE TURBINES</a:t>
            </a:r>
          </a:p>
          <a:p>
            <a:pPr marL="0" indent="0"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defRPr/>
            </a:pPr>
            <a:r>
              <a:rPr lang="en-GB" sz="1400" b="1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2MW peak base load station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3GWh of renewable energy supplied in first year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Supplies around 25% of Orkney Islands base load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Balance converted to hydrogen for shipping to mainland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Grid stability maintained via PEM electrolyser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Net benefit of GBP 1.4b and 4000 jobs by 2030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81200" y="398464"/>
            <a:ext cx="605313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cap="all" spc="100" dirty="0">
                <a:solidFill>
                  <a:srgbClr val="002C5A"/>
                </a:solidFill>
                <a:latin typeface="GillSans"/>
                <a:cs typeface="GillSans"/>
              </a:rPr>
              <a:t>Lessons to date | ORKNEY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2923850"/>
            <a:ext cx="3938097" cy="20609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618" y="860129"/>
            <a:ext cx="1852965" cy="183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61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8000" y="5721351"/>
            <a:ext cx="6477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cap="all" spc="100" dirty="0">
                <a:solidFill>
                  <a:srgbClr val="BDD4DC"/>
                </a:solidFill>
                <a:latin typeface="GillSans"/>
                <a:cs typeface="GillSans"/>
              </a:rPr>
              <a:t>ORKNEY Hydrogen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78000" y="6202363"/>
            <a:ext cx="6856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cap="all" spc="100" dirty="0">
                <a:solidFill>
                  <a:schemeClr val="bg1"/>
                </a:solidFill>
                <a:latin typeface="GillSans"/>
                <a:cs typeface="GillSans"/>
              </a:rPr>
              <a:t>Hydrogen ENERGY Systems</a:t>
            </a:r>
          </a:p>
        </p:txBody>
      </p:sp>
      <p:sp>
        <p:nvSpPr>
          <p:cNvPr id="13" name="Content Placeholder 7"/>
          <p:cNvSpPr txBox="1">
            <a:spLocks/>
          </p:cNvSpPr>
          <p:nvPr/>
        </p:nvSpPr>
        <p:spPr bwMode="auto">
          <a:xfrm>
            <a:off x="1778000" y="1036545"/>
            <a:ext cx="5049646" cy="34200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1400"/>
              </a:spcAft>
              <a:buClr>
                <a:srgbClr val="404040"/>
              </a:buClr>
              <a:buFont typeface="Arial" pitchFamily="34" charset="0"/>
              <a:buNone/>
              <a:defRPr/>
            </a:pPr>
            <a:r>
              <a:rPr lang="en-GB" sz="1600" b="1" dirty="0">
                <a:solidFill>
                  <a:srgbClr val="2D2B33"/>
                </a:solidFill>
                <a:cs typeface="Arial" pitchFamily="34" charset="0"/>
              </a:rPr>
              <a:t>MARINE HYDROGEN</a:t>
            </a:r>
          </a:p>
          <a:p>
            <a:pPr marL="0" indent="0"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defRPr/>
            </a:pPr>
            <a:endParaRPr lang="en-GB" sz="1400" b="1" dirty="0">
              <a:solidFill>
                <a:srgbClr val="262626"/>
              </a:solidFill>
              <a:latin typeface="GillSans" charset="0"/>
              <a:cs typeface="Arial" pitchFamily="34" charset="0"/>
            </a:endParaRP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Project started with direct injection hydrogen marine engine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Fuel cell powered car ferry as next step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EU funds committed at over E12m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Boost to Scottish ship building industry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Partnership with Ballard fuel cells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Export of marine hydrogen IP via University of St Andrews </a:t>
            </a:r>
          </a:p>
          <a:p>
            <a:pPr>
              <a:spcBef>
                <a:spcPct val="20000"/>
              </a:spcBef>
              <a:spcAft>
                <a:spcPts val="200"/>
              </a:spcAft>
              <a:buClr>
                <a:srgbClr val="404040"/>
              </a:buClr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262626"/>
                </a:solidFill>
                <a:latin typeface="GillSans" charset="0"/>
                <a:cs typeface="Arial" pitchFamily="34" charset="0"/>
              </a:rPr>
              <a:t>Will require increased renewables and hydrogen volumes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81200" y="398464"/>
            <a:ext cx="605313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cap="all" spc="100" dirty="0">
                <a:solidFill>
                  <a:srgbClr val="002C5A"/>
                </a:solidFill>
                <a:latin typeface="GillSans"/>
                <a:cs typeface="GillSans"/>
              </a:rPr>
              <a:t>Lessons to date | ORKNEY (cont’d)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182" y="2786144"/>
            <a:ext cx="4465636" cy="25007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513" y="553292"/>
            <a:ext cx="2630893" cy="175217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9711266" y="1834359"/>
            <a:ext cx="0" cy="1154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524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98389</TotalTime>
  <Words>909</Words>
  <Application>Microsoft Office PowerPoint</Application>
  <PresentationFormat>Widescreen</PresentationFormat>
  <Paragraphs>181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Gill Sans</vt:lpstr>
      <vt:lpstr>Gill Sans Light</vt:lpstr>
      <vt:lpstr>GillSans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diva creative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Amanda Pearce</dc:creator>
  <cp:lastModifiedBy>Jennifer Fox</cp:lastModifiedBy>
  <cp:revision>2468</cp:revision>
  <cp:lastPrinted>2017-01-09T16:20:35Z</cp:lastPrinted>
  <dcterms:created xsi:type="dcterms:W3CDTF">2014-07-25T11:54:01Z</dcterms:created>
  <dcterms:modified xsi:type="dcterms:W3CDTF">2019-12-04T11:01:00Z</dcterms:modified>
</cp:coreProperties>
</file>